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8"/>
  </p:notesMasterIdLst>
  <p:sldIdLst>
    <p:sldId id="291" r:id="rId2"/>
    <p:sldId id="256" r:id="rId3"/>
    <p:sldId id="344" r:id="rId4"/>
    <p:sldId id="343" r:id="rId5"/>
    <p:sldId id="258" r:id="rId6"/>
    <p:sldId id="333" r:id="rId7"/>
    <p:sldId id="259" r:id="rId8"/>
    <p:sldId id="339" r:id="rId9"/>
    <p:sldId id="340" r:id="rId10"/>
    <p:sldId id="260" r:id="rId11"/>
    <p:sldId id="338" r:id="rId12"/>
    <p:sldId id="337" r:id="rId13"/>
    <p:sldId id="299" r:id="rId14"/>
    <p:sldId id="347" r:id="rId15"/>
    <p:sldId id="341" r:id="rId16"/>
    <p:sldId id="263" r:id="rId17"/>
    <p:sldId id="264" r:id="rId18"/>
    <p:sldId id="265" r:id="rId19"/>
    <p:sldId id="306" r:id="rId20"/>
    <p:sldId id="267" r:id="rId21"/>
    <p:sldId id="304" r:id="rId22"/>
    <p:sldId id="285" r:id="rId23"/>
    <p:sldId id="307" r:id="rId24"/>
    <p:sldId id="268" r:id="rId25"/>
    <p:sldId id="331" r:id="rId26"/>
    <p:sldId id="27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bBYnoPIUfsgx3khsTFxlgg==" hashData="Eou9woZbOqGtDd0zVBKvKZmfghsnXPmRp27H6cPgTatUnZqh5kV3NgLL6si6jVMCUAHShT1XOH6XhVPb8ISvTw=="/>
  <p:extLst>
    <p:ext uri="{521415D9-36F7-43E2-AB2F-B90AF26B5E84}">
      <p14:sectionLst xmlns:p14="http://schemas.microsoft.com/office/powerpoint/2010/main">
        <p14:section name="Default Section" id="{2BB8EF5C-39B3-F945-86DD-7E1FAD695B40}">
          <p14:sldIdLst>
            <p14:sldId id="291"/>
            <p14:sldId id="256"/>
            <p14:sldId id="344"/>
            <p14:sldId id="343"/>
            <p14:sldId id="258"/>
            <p14:sldId id="333"/>
            <p14:sldId id="259"/>
            <p14:sldId id="339"/>
            <p14:sldId id="340"/>
            <p14:sldId id="260"/>
            <p14:sldId id="338"/>
            <p14:sldId id="337"/>
            <p14:sldId id="299"/>
            <p14:sldId id="347"/>
            <p14:sldId id="341"/>
            <p14:sldId id="263"/>
            <p14:sldId id="264"/>
            <p14:sldId id="265"/>
            <p14:sldId id="306"/>
            <p14:sldId id="267"/>
            <p14:sldId id="304"/>
            <p14:sldId id="285"/>
            <p14:sldId id="307"/>
            <p14:sldId id="268"/>
            <p14:sldId id="331"/>
            <p14:sldId id="27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CD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19"/>
    <p:restoredTop sz="94674"/>
  </p:normalViewPr>
  <p:slideViewPr>
    <p:cSldViewPr snapToGrid="0" snapToObjects="1">
      <p:cViewPr varScale="1">
        <p:scale>
          <a:sx n="145" d="100"/>
          <a:sy n="145" d="100"/>
        </p:scale>
        <p:origin x="816" y="168"/>
      </p:cViewPr>
      <p:guideLst/>
    </p:cSldViewPr>
  </p:slideViewPr>
  <p:notesTextViewPr>
    <p:cViewPr>
      <p:scale>
        <a:sx n="1" d="1"/>
        <a:sy n="1" d="1"/>
      </p:scale>
      <p:origin x="0" y="0"/>
    </p:cViewPr>
  </p:notesTextViewPr>
  <p:notesViewPr>
    <p:cSldViewPr snapToGrid="0" snapToObjects="1">
      <p:cViewPr varScale="1">
        <p:scale>
          <a:sx n="109" d="100"/>
          <a:sy n="109" d="100"/>
        </p:scale>
        <p:origin x="5344"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donaldgriggs/Dropbox/KLWA%20References/Wake%20Boats/Wave%20Attenuation.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4 foot Boat Wake Decay</a:t>
            </a:r>
          </a:p>
        </c:rich>
      </c:tx>
      <c:layout>
        <c:manualLayout>
          <c:xMode val="edge"/>
          <c:yMode val="edge"/>
          <c:x val="0.34915902718516301"/>
          <c:y val="7.550334572962191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Sheet1!$G$1</c:f>
              <c:strCache>
                <c:ptCount val="1"/>
              </c:strCache>
            </c:strRef>
          </c:tx>
          <c:spPr>
            <a:ln w="28575" cap="rnd">
              <a:solidFill>
                <a:schemeClr val="accent1"/>
              </a:solidFill>
              <a:round/>
            </a:ln>
            <a:effectLst/>
          </c:spPr>
          <c:marker>
            <c:symbol val="none"/>
          </c:marker>
          <c:cat>
            <c:numRef>
              <c:f>Sheet1!$F$4:$F$67</c:f>
              <c:numCache>
                <c:formatCode>General</c:formatCode>
                <c:ptCount val="64"/>
                <c:pt idx="0">
                  <c:v>20</c:v>
                </c:pt>
                <c:pt idx="1">
                  <c:v>40</c:v>
                </c:pt>
                <c:pt idx="2">
                  <c:v>60</c:v>
                </c:pt>
                <c:pt idx="3">
                  <c:v>80</c:v>
                </c:pt>
                <c:pt idx="4">
                  <c:v>100</c:v>
                </c:pt>
                <c:pt idx="5">
                  <c:v>120</c:v>
                </c:pt>
                <c:pt idx="6">
                  <c:v>140</c:v>
                </c:pt>
                <c:pt idx="7">
                  <c:v>160</c:v>
                </c:pt>
                <c:pt idx="8">
                  <c:v>180</c:v>
                </c:pt>
                <c:pt idx="9">
                  <c:v>200</c:v>
                </c:pt>
                <c:pt idx="10">
                  <c:v>220</c:v>
                </c:pt>
                <c:pt idx="11">
                  <c:v>240</c:v>
                </c:pt>
                <c:pt idx="12">
                  <c:v>260</c:v>
                </c:pt>
                <c:pt idx="13">
                  <c:v>280</c:v>
                </c:pt>
                <c:pt idx="14">
                  <c:v>300</c:v>
                </c:pt>
                <c:pt idx="15">
                  <c:v>320</c:v>
                </c:pt>
                <c:pt idx="16">
                  <c:v>340</c:v>
                </c:pt>
                <c:pt idx="17">
                  <c:v>360</c:v>
                </c:pt>
                <c:pt idx="18">
                  <c:v>380</c:v>
                </c:pt>
                <c:pt idx="19">
                  <c:v>400</c:v>
                </c:pt>
                <c:pt idx="20">
                  <c:v>420</c:v>
                </c:pt>
                <c:pt idx="21">
                  <c:v>440</c:v>
                </c:pt>
                <c:pt idx="22">
                  <c:v>460</c:v>
                </c:pt>
                <c:pt idx="23">
                  <c:v>480</c:v>
                </c:pt>
                <c:pt idx="24">
                  <c:v>500</c:v>
                </c:pt>
                <c:pt idx="25">
                  <c:v>520</c:v>
                </c:pt>
                <c:pt idx="26">
                  <c:v>540</c:v>
                </c:pt>
                <c:pt idx="27">
                  <c:v>560</c:v>
                </c:pt>
                <c:pt idx="28">
                  <c:v>580</c:v>
                </c:pt>
                <c:pt idx="29">
                  <c:v>600</c:v>
                </c:pt>
                <c:pt idx="30">
                  <c:v>620</c:v>
                </c:pt>
                <c:pt idx="31">
                  <c:v>640</c:v>
                </c:pt>
                <c:pt idx="32">
                  <c:v>660</c:v>
                </c:pt>
                <c:pt idx="33">
                  <c:v>680</c:v>
                </c:pt>
                <c:pt idx="34">
                  <c:v>700</c:v>
                </c:pt>
                <c:pt idx="35">
                  <c:v>720</c:v>
                </c:pt>
                <c:pt idx="36">
                  <c:v>740</c:v>
                </c:pt>
                <c:pt idx="37">
                  <c:v>760</c:v>
                </c:pt>
                <c:pt idx="38">
                  <c:v>780</c:v>
                </c:pt>
                <c:pt idx="39">
                  <c:v>800</c:v>
                </c:pt>
                <c:pt idx="40">
                  <c:v>820</c:v>
                </c:pt>
                <c:pt idx="41">
                  <c:v>840</c:v>
                </c:pt>
                <c:pt idx="42">
                  <c:v>860</c:v>
                </c:pt>
                <c:pt idx="43">
                  <c:v>880</c:v>
                </c:pt>
                <c:pt idx="44">
                  <c:v>900</c:v>
                </c:pt>
                <c:pt idx="45">
                  <c:v>920</c:v>
                </c:pt>
                <c:pt idx="46">
                  <c:v>940</c:v>
                </c:pt>
                <c:pt idx="47">
                  <c:v>960</c:v>
                </c:pt>
                <c:pt idx="48">
                  <c:v>980</c:v>
                </c:pt>
                <c:pt idx="49">
                  <c:v>1000</c:v>
                </c:pt>
                <c:pt idx="50">
                  <c:v>1020</c:v>
                </c:pt>
                <c:pt idx="51">
                  <c:v>1040</c:v>
                </c:pt>
                <c:pt idx="52">
                  <c:v>1060</c:v>
                </c:pt>
                <c:pt idx="53">
                  <c:v>1080</c:v>
                </c:pt>
                <c:pt idx="54">
                  <c:v>1100</c:v>
                </c:pt>
                <c:pt idx="55">
                  <c:v>1120</c:v>
                </c:pt>
                <c:pt idx="56">
                  <c:v>1140</c:v>
                </c:pt>
                <c:pt idx="57">
                  <c:v>1160</c:v>
                </c:pt>
                <c:pt idx="58">
                  <c:v>1180</c:v>
                </c:pt>
                <c:pt idx="59">
                  <c:v>1200</c:v>
                </c:pt>
                <c:pt idx="60">
                  <c:v>1220</c:v>
                </c:pt>
                <c:pt idx="61">
                  <c:v>1240</c:v>
                </c:pt>
                <c:pt idx="62">
                  <c:v>1260</c:v>
                </c:pt>
                <c:pt idx="63">
                  <c:v>1280</c:v>
                </c:pt>
              </c:numCache>
            </c:numRef>
          </c:cat>
          <c:val>
            <c:numRef>
              <c:f>Sheet1!$G$4:$G$67</c:f>
              <c:numCache>
                <c:formatCode>0.00</c:formatCode>
                <c:ptCount val="64"/>
                <c:pt idx="0">
                  <c:v>4.0004301150618939</c:v>
                </c:pt>
                <c:pt idx="1">
                  <c:v>3.1758771851626988</c:v>
                </c:pt>
                <c:pt idx="2">
                  <c:v>2.7747592647062924</c:v>
                </c:pt>
                <c:pt idx="3">
                  <c:v>2.5212778639131157</c:v>
                </c:pt>
                <c:pt idx="4">
                  <c:v>2.3407211350488124</c:v>
                </c:pt>
                <c:pt idx="5">
                  <c:v>2.2028367924540522</c:v>
                </c:pt>
                <c:pt idx="6">
                  <c:v>2.0926135862586683</c:v>
                </c:pt>
                <c:pt idx="7">
                  <c:v>2.001601981574304</c:v>
                </c:pt>
                <c:pt idx="8">
                  <c:v>1.9246152927619076</c:v>
                </c:pt>
                <c:pt idx="9">
                  <c:v>1.858260895907351</c:v>
                </c:pt>
                <c:pt idx="10">
                  <c:v>1.8002089801794223</c:v>
                </c:pt>
                <c:pt idx="11">
                  <c:v>1.7487967319942959</c:v>
                </c:pt>
                <c:pt idx="12">
                  <c:v>1.7027996476873259</c:v>
                </c:pt>
                <c:pt idx="13">
                  <c:v>1.6612922997800148</c:v>
                </c:pt>
                <c:pt idx="14">
                  <c:v>1.6235598345079529</c:v>
                </c:pt>
                <c:pt idx="15">
                  <c:v>1.5890396492927936</c:v>
                </c:pt>
                <c:pt idx="16">
                  <c:v>1.5572817610320762</c:v>
                </c:pt>
                <c:pt idx="17">
                  <c:v>1.5279211541489961</c:v>
                </c:pt>
                <c:pt idx="18">
                  <c:v>1.5006580381968475</c:v>
                </c:pt>
                <c:pt idx="19">
                  <c:v>1.4752434647395023</c:v>
                </c:pt>
                <c:pt idx="20">
                  <c:v>1.4514686593473116</c:v>
                </c:pt>
                <c:pt idx="21">
                  <c:v>1.4291569816833012</c:v>
                </c:pt>
                <c:pt idx="22">
                  <c:v>1.4081577787093202</c:v>
                </c:pt>
                <c:pt idx="23">
                  <c:v>1.3883416239960589</c:v>
                </c:pt>
                <c:pt idx="24">
                  <c:v>1.3695965869858553</c:v>
                </c:pt>
                <c:pt idx="25">
                  <c:v>1.351825277895047</c:v>
                </c:pt>
                <c:pt idx="26">
                  <c:v>1.3349424839293536</c:v>
                </c:pt>
                <c:pt idx="27">
                  <c:v>1.3188732613758429</c:v>
                </c:pt>
                <c:pt idx="28">
                  <c:v>1.3035513828027911</c:v>
                </c:pt>
                <c:pt idx="29">
                  <c:v>1.2889180635219164</c:v>
                </c:pt>
                <c:pt idx="30">
                  <c:v>1.2749209096139433</c:v>
                </c:pt>
                <c:pt idx="31">
                  <c:v>1.2615130431868178</c:v>
                </c:pt>
                <c:pt idx="32">
                  <c:v>1.2486523704921753</c:v>
                </c:pt>
                <c:pt idx="33">
                  <c:v>1.2363009660163109</c:v>
                </c:pt>
                <c:pt idx="34">
                  <c:v>1.2244245513510668</c:v>
                </c:pt>
                <c:pt idx="35">
                  <c:v>1.2129920520094324</c:v>
                </c:pt>
                <c:pt idx="36">
                  <c:v>1.2019752187188417</c:v>
                </c:pt>
                <c:pt idx="37">
                  <c:v>1.191348302347895</c:v>
                </c:pt>
                <c:pt idx="38">
                  <c:v>1.181087773679534</c:v>
                </c:pt>
                <c:pt idx="39">
                  <c:v>1.1711720808686266</c:v>
                </c:pt>
                <c:pt idx="40">
                  <c:v>1.1615814387137962</c:v>
                </c:pt>
                <c:pt idx="41">
                  <c:v>1.1522976449067392</c:v>
                </c:pt>
                <c:pt idx="42">
                  <c:v>1.1433039192537715</c:v>
                </c:pt>
                <c:pt idx="43">
                  <c:v>1.134584762537155</c:v>
                </c:pt>
                <c:pt idx="44">
                  <c:v>1.1261258322309808</c:v>
                </c:pt>
                <c:pt idx="45">
                  <c:v>1.1179138327337392</c:v>
                </c:pt>
                <c:pt idx="46">
                  <c:v>1.1099364181471478</c:v>
                </c:pt>
                <c:pt idx="47">
                  <c:v>1.1021821059340255</c:v>
                </c:pt>
                <c:pt idx="48">
                  <c:v>1.0946402000392441</c:v>
                </c:pt>
                <c:pt idx="49">
                  <c:v>1.0873007222669056</c:v>
                </c:pt>
                <c:pt idx="50">
                  <c:v>1.0801543508815994</c:v>
                </c:pt>
                <c:pt idx="51">
                  <c:v>1.0731923655480935</c:v>
                </c:pt>
                <c:pt idx="52">
                  <c:v>1.0664065978471728</c:v>
                </c:pt>
                <c:pt idx="53">
                  <c:v>1.0597893867094996</c:v>
                </c:pt>
                <c:pt idx="54">
                  <c:v>1.0533335381976667</c:v>
                </c:pt>
                <c:pt idx="55">
                  <c:v>1.047032289141703</c:v>
                </c:pt>
                <c:pt idx="56">
                  <c:v>1.0408792741973063</c:v>
                </c:pt>
                <c:pt idx="57">
                  <c:v>1.0348684959508714</c:v>
                </c:pt>
                <c:pt idx="58">
                  <c:v>1.0289942977423727</c:v>
                </c:pt>
                <c:pt idx="59">
                  <c:v>1.0232513389175926</c:v>
                </c:pt>
                <c:pt idx="60">
                  <c:v>1.017634572256066</c:v>
                </c:pt>
                <c:pt idx="61">
                  <c:v>1.0121392233512749</c:v>
                </c:pt>
                <c:pt idx="62">
                  <c:v>1.0067607717457803</c:v>
                </c:pt>
                <c:pt idx="63">
                  <c:v>1.0014949336467018</c:v>
                </c:pt>
              </c:numCache>
            </c:numRef>
          </c:val>
          <c:smooth val="0"/>
          <c:extLst>
            <c:ext xmlns:c16="http://schemas.microsoft.com/office/drawing/2014/chart" uri="{C3380CC4-5D6E-409C-BE32-E72D297353CC}">
              <c16:uniqueId val="{00000000-80F1-6A4B-9CE4-BFA00CC6A98D}"/>
            </c:ext>
          </c:extLst>
        </c:ser>
        <c:dLbls>
          <c:showLegendKey val="0"/>
          <c:showVal val="0"/>
          <c:showCatName val="0"/>
          <c:showSerName val="0"/>
          <c:showPercent val="0"/>
          <c:showBubbleSize val="0"/>
        </c:dLbls>
        <c:smooth val="0"/>
        <c:axId val="366548880"/>
        <c:axId val="366290112"/>
      </c:lineChart>
      <c:catAx>
        <c:axId val="3665488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Distance from Sail Line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6290112"/>
        <c:crosses val="autoZero"/>
        <c:auto val="1"/>
        <c:lblAlgn val="ctr"/>
        <c:lblOffset val="100"/>
        <c:noMultiLvlLbl val="0"/>
      </c:catAx>
      <c:valAx>
        <c:axId val="3662901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Wave Height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6548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0.95989</cdr:x>
      <cdr:y>0.61745</cdr:y>
    </cdr:from>
    <cdr:to>
      <cdr:x>0.95989</cdr:x>
      <cdr:y>0.74161</cdr:y>
    </cdr:to>
    <cdr:cxnSp macro="">
      <cdr:nvCxnSpPr>
        <cdr:cNvPr id="5" name="Straight Connector 4">
          <a:extLst xmlns:a="http://schemas.openxmlformats.org/drawingml/2006/main">
            <a:ext uri="{FF2B5EF4-FFF2-40B4-BE49-F238E27FC236}">
              <a16:creationId xmlns:a16="http://schemas.microsoft.com/office/drawing/2014/main" id="{D41BC4BE-4141-4742-8D6F-F7FEAE74236B}"/>
            </a:ext>
          </a:extLst>
        </cdr:cNvPr>
        <cdr:cNvCxnSpPr/>
      </cdr:nvCxnSpPr>
      <cdr:spPr>
        <a:xfrm xmlns:a="http://schemas.openxmlformats.org/drawingml/2006/main" flipH="1">
          <a:off x="4457701" y="1557867"/>
          <a:ext cx="1" cy="313267"/>
        </a:xfrm>
        <a:prstGeom xmlns:a="http://schemas.openxmlformats.org/drawingml/2006/main" prst="line">
          <a:avLst/>
        </a:prstGeom>
        <a:ln xmlns:a="http://schemas.openxmlformats.org/drawingml/2006/main" w="38100">
          <a:headEnd type="triangle" w="med" len="med"/>
          <a:tailEnd type="none" w="med" len="med"/>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dr:relSizeAnchor xmlns:cdr="http://schemas.openxmlformats.org/drawingml/2006/chartDrawing">
    <cdr:from>
      <cdr:x>0.23428</cdr:x>
      <cdr:y>0.49329</cdr:y>
    </cdr:from>
    <cdr:to>
      <cdr:x>0.23428</cdr:x>
      <cdr:y>0.73825</cdr:y>
    </cdr:to>
    <cdr:cxnSp macro="">
      <cdr:nvCxnSpPr>
        <cdr:cNvPr id="8" name="Straight Connector 7">
          <a:extLst xmlns:a="http://schemas.openxmlformats.org/drawingml/2006/main">
            <a:ext uri="{FF2B5EF4-FFF2-40B4-BE49-F238E27FC236}">
              <a16:creationId xmlns:a16="http://schemas.microsoft.com/office/drawing/2014/main" id="{1AFFAFC6-3353-5448-8AE8-5717A0B7C156}"/>
            </a:ext>
          </a:extLst>
        </cdr:cNvPr>
        <cdr:cNvCxnSpPr/>
      </cdr:nvCxnSpPr>
      <cdr:spPr>
        <a:xfrm xmlns:a="http://schemas.openxmlformats.org/drawingml/2006/main">
          <a:off x="1087968" y="1244599"/>
          <a:ext cx="0" cy="618067"/>
        </a:xfrm>
        <a:prstGeom xmlns:a="http://schemas.openxmlformats.org/drawingml/2006/main" prst="line">
          <a:avLst/>
        </a:prstGeom>
        <a:ln xmlns:a="http://schemas.openxmlformats.org/drawingml/2006/main" w="38100">
          <a:solidFill>
            <a:srgbClr val="FF0000"/>
          </a:solidFill>
          <a:headEnd type="triangle" w="med" len="med"/>
          <a:tailEnd type="non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255E30-83A7-F84D-AE0C-8B40189D21F1}" type="datetimeFigureOut">
              <a:rPr lang="en-US" smtClean="0"/>
              <a:t>5/8/21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C1BCC3-AAE5-874F-8932-C2D572800720}" type="slidenum">
              <a:rPr lang="en-US" smtClean="0"/>
              <a:t>‹#›</a:t>
            </a:fld>
            <a:endParaRPr lang="en-US"/>
          </a:p>
        </p:txBody>
      </p:sp>
    </p:spTree>
    <p:extLst>
      <p:ext uri="{BB962C8B-B14F-4D97-AF65-F5344CB8AC3E}">
        <p14:creationId xmlns:p14="http://schemas.microsoft.com/office/powerpoint/2010/main" val="408223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klwa.u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rina.org.uk/rfiles/ANA/anamay2002.pdf"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boatwakes.homestead.com/files/form.htm#decay" TargetMode="External"/><Relationship Id="rId5" Type="http://schemas.openxmlformats.org/officeDocument/2006/relationships/hyperlink" Target="http://boatwakes.homestead.com/files/wakesc.htm#distances" TargetMode="External"/><Relationship Id="rId4" Type="http://schemas.openxmlformats.org/officeDocument/2006/relationships/hyperlink" Target="mailto:Info@BoatWakes.org"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49"/>
            <a:ext cx="5537791" cy="4077143"/>
          </a:xfrm>
        </p:spPr>
        <p:txBody>
          <a:bodyPr/>
          <a:lstStyle/>
          <a:p>
            <a:r>
              <a:rPr lang="en-US" dirty="0"/>
              <a:t>My name is Don Griggs. I am on the Board of KLWA and the Director of our Climate Change Observatory. I want to thank Susan Gallo and the Maine Lake Society for inviting me to speak today about a topic we are concerned about. Boat Wake impacts on lakes.</a:t>
            </a:r>
          </a:p>
          <a:p>
            <a:r>
              <a:rPr lang="en-US" dirty="0"/>
              <a:t>The Kezar Lake Watershed Association (KLWA) was established in July  1969, now celebrating its 50</a:t>
            </a:r>
            <a:r>
              <a:rPr lang="en-US" baseline="30000" dirty="0"/>
              <a:t>th</a:t>
            </a:r>
            <a:r>
              <a:rPr lang="en-US" dirty="0"/>
              <a:t> Anniversary.</a:t>
            </a:r>
          </a:p>
          <a:p>
            <a:r>
              <a:rPr lang="en-US" dirty="0"/>
              <a:t>Our purpose is to preserve, protect and maintain the ecological, scenic and recreational resources of </a:t>
            </a:r>
            <a:r>
              <a:rPr lang="en-US" dirty="0" err="1"/>
              <a:t>Kezar</a:t>
            </a:r>
            <a:r>
              <a:rPr lang="en-US" dirty="0"/>
              <a:t> Lake and its watershed for the benefit and enjoyment of residents, summer residents, and visitors, now and in future generations.</a:t>
            </a:r>
          </a:p>
          <a:p>
            <a:r>
              <a:rPr lang="en-US" dirty="0"/>
              <a:t>The </a:t>
            </a:r>
            <a:r>
              <a:rPr lang="en-US" dirty="0" err="1"/>
              <a:t>Kezar</a:t>
            </a:r>
            <a:r>
              <a:rPr lang="en-US" dirty="0"/>
              <a:t> Lake Watershed Association is a leader in lake protection.  We work with local officials to promote safety, protect water quality, and encourage responsible stewardship of the lake and its watershed. We maintain a comprehensive, scientifically-based water quality research and monitoring program. We encourage understanding of the lake and watershed resources through our annual educational meeting, public forums, workshops, and the distribution of educational publications. </a:t>
            </a:r>
          </a:p>
          <a:p>
            <a:endParaRPr lang="en-US" dirty="0"/>
          </a:p>
          <a:p>
            <a:r>
              <a:rPr lang="en-US" dirty="0"/>
              <a:t>The KLWA established a Climate Change Observatory (CCO) in 2013 to observe, measure, and analyze long-term climate change trends and to address their impact upon the waters, lands, and wildlife of the Kezar Lake watershed. KLWA has an extensive website, </a:t>
            </a:r>
            <a:r>
              <a:rPr lang="en-US" u="sng" dirty="0">
                <a:hlinkClick r:id="rId3"/>
              </a:rPr>
              <a:t>klwa.us</a:t>
            </a:r>
            <a:r>
              <a:rPr lang="en-US" dirty="0"/>
              <a:t> with pages and reports on water quality, climate change, loons, lake patrol, fisheries, Lake Dwellers Handbook and other topics concerning our watershed. KLWA also has a 24x7x365 weather station and webcam with all data and images available on our website.</a:t>
            </a:r>
          </a:p>
          <a:p>
            <a:endParaRPr lang="en-US" dirty="0"/>
          </a:p>
          <a:p>
            <a:r>
              <a:rPr lang="en-US" dirty="0"/>
              <a:t>KLWA is 501(c)(3) non-profit organization which relies solely on contributions, membership dues and grants to fund its activities and projects. </a:t>
            </a:r>
          </a:p>
        </p:txBody>
      </p:sp>
      <p:sp>
        <p:nvSpPr>
          <p:cNvPr id="4" name="Slide Number Placeholder 3"/>
          <p:cNvSpPr>
            <a:spLocks noGrp="1"/>
          </p:cNvSpPr>
          <p:nvPr>
            <p:ph type="sldNum" sz="quarter" idx="5"/>
          </p:nvPr>
        </p:nvSpPr>
        <p:spPr/>
        <p:txBody>
          <a:bodyPr/>
          <a:lstStyle/>
          <a:p>
            <a:fld id="{90C1BCC3-AAE5-874F-8932-C2D572800720}" type="slidenum">
              <a:rPr lang="en-US" smtClean="0"/>
              <a:t>1</a:t>
            </a:fld>
            <a:endParaRPr lang="en-US"/>
          </a:p>
        </p:txBody>
      </p:sp>
    </p:spTree>
    <p:extLst>
      <p:ext uri="{BB962C8B-B14F-4D97-AF65-F5344CB8AC3E}">
        <p14:creationId xmlns:p14="http://schemas.microsoft.com/office/powerpoint/2010/main" val="635013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xfrm>
            <a:off x="381000" y="685800"/>
            <a:ext cx="6096000" cy="3429000"/>
          </a:xfrm>
          <a:prstGeom prst="rect">
            <a:avLst/>
          </a:prstGeom>
        </p:spPr>
        <p:txBody>
          <a:bodyPr/>
          <a:lstStyle/>
          <a:p>
            <a:endParaRPr/>
          </a:p>
        </p:txBody>
      </p:sp>
      <p:sp>
        <p:nvSpPr>
          <p:cNvPr id="132" name="Shape 132"/>
          <p:cNvSpPr>
            <a:spLocks noGrp="1"/>
          </p:cNvSpPr>
          <p:nvPr>
            <p:ph type="body" sz="quarter" idx="1"/>
          </p:nvPr>
        </p:nvSpPr>
        <p:spPr>
          <a:prstGeom prst="rect">
            <a:avLst/>
          </a:prstGeom>
        </p:spPr>
        <p:txBody>
          <a:bodyPr/>
          <a:lstStyle/>
          <a:p>
            <a:r>
              <a:rPr lang="en-US" dirty="0"/>
              <a:t>Boat wakes are formed by 2 actions of the boat:</a:t>
            </a:r>
          </a:p>
          <a:p>
            <a:r>
              <a:rPr lang="en-US" dirty="0"/>
              <a:t>  - Primarily, a displacement wake is formed by the boat “plowing the water”, and</a:t>
            </a:r>
          </a:p>
          <a:p>
            <a:r>
              <a:rPr lang="en-US" dirty="0"/>
              <a:t>  - Planning wakes formed by the stern and propellers</a:t>
            </a:r>
          </a:p>
          <a:p>
            <a:endParaRPr lang="en-US" dirty="0"/>
          </a:p>
          <a:p>
            <a:r>
              <a:rPr lang="en-US" dirty="0"/>
              <a:t>Classically, </a:t>
            </a:r>
            <a:r>
              <a:rPr dirty="0"/>
              <a:t>Boats wake</a:t>
            </a:r>
            <a:r>
              <a:rPr lang="en-US" dirty="0"/>
              <a:t>s</a:t>
            </a:r>
            <a:r>
              <a:rPr dirty="0"/>
              <a:t> decay according to a mathematical formula such that the wave height reduces by half for every 8 fold increase in distance from the sail line (the path of the boat).</a:t>
            </a:r>
            <a:r>
              <a:rPr lang="en-US" dirty="0"/>
              <a:t> This chart shows that a 4 foot wake decays to 2 feet at 160 feet from the sail line and down to 1 foot at 1280 feet from the sail line.</a:t>
            </a:r>
            <a:endParaRPr dirty="0"/>
          </a:p>
          <a:p>
            <a:endParaRPr lang="en-US" dirty="0"/>
          </a:p>
          <a:p>
            <a:r>
              <a:rPr lang="en-US" dirty="0"/>
              <a:t>Reference: Greg Cox, "</a:t>
            </a:r>
            <a:r>
              <a:rPr lang="en-US" dirty="0">
                <a:hlinkClick r:id="rId3">
                  <a:extLst>
                    <a:ext uri="{A12FA001-AC4F-418D-AE19-62706E023703}">
                      <ahyp:hlinkClr xmlns:ahyp="http://schemas.microsoft.com/office/drawing/2018/hyperlinkcolor" val="tx"/>
                    </a:ext>
                  </a:extLst>
                </a:hlinkClick>
              </a:rPr>
              <a:t>On Wave Decay</a:t>
            </a:r>
            <a:r>
              <a:rPr lang="en-US" dirty="0"/>
              <a:t>," May 2002, Australian Naval Architect 6(2):30-32 as presented in </a:t>
            </a:r>
            <a:r>
              <a:rPr lang="en-US" dirty="0">
                <a:hlinkClick r:id="rId4">
                  <a:extLst>
                    <a:ext uri="{A12FA001-AC4F-418D-AE19-62706E023703}">
                      <ahyp:hlinkClr xmlns:ahyp="http://schemas.microsoft.com/office/drawing/2018/hyperlinkcolor" val="tx"/>
                    </a:ext>
                  </a:extLst>
                </a:hlinkClick>
              </a:rPr>
              <a:t>BoatWakes.org</a:t>
            </a:r>
            <a:r>
              <a:rPr lang="en-US" dirty="0"/>
              <a:t>; ESTIMATED </a:t>
            </a:r>
            <a:r>
              <a:rPr lang="en-US" dirty="0">
                <a:hlinkClick r:id="rId5">
                  <a:extLst>
                    <a:ext uri="{A12FA001-AC4F-418D-AE19-62706E023703}">
                      <ahyp:hlinkClr xmlns:ahyp="http://schemas.microsoft.com/office/drawing/2018/hyperlinkcolor" val="tx"/>
                    </a:ext>
                  </a:extLst>
                </a:hlinkClick>
              </a:rPr>
              <a:t>DISTANCES</a:t>
            </a:r>
            <a:r>
              <a:rPr lang="en-US" dirty="0"/>
              <a:t> THAT WAKES TRAVEL; </a:t>
            </a:r>
            <a:r>
              <a:rPr lang="en-US" dirty="0">
                <a:hlinkClick r:id="rId6">
                  <a:extLst>
                    <a:ext uri="{A12FA001-AC4F-418D-AE19-62706E023703}">
                      <ahyp:hlinkClr xmlns:ahyp="http://schemas.microsoft.com/office/drawing/2018/hyperlinkcolor" val="tx"/>
                    </a:ext>
                  </a:extLst>
                </a:hlinkClick>
              </a:rPr>
              <a:t>Click </a:t>
            </a:r>
            <a:r>
              <a:rPr lang="en-US" dirty="0"/>
              <a:t>for research on wave decay; Wave Decay</a:t>
            </a:r>
            <a:endParaRPr dirty="0"/>
          </a:p>
        </p:txBody>
      </p:sp>
    </p:spTree>
    <p:extLst>
      <p:ext uri="{BB962C8B-B14F-4D97-AF65-F5344CB8AC3E}">
        <p14:creationId xmlns:p14="http://schemas.microsoft.com/office/powerpoint/2010/main" val="90952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Wake height generation is at its peak at relatively slow speed, that is before a boat reaches planning speed.  Wake boats operate at about 10 mph for wake surfing with full ballast weight so the boat is pushing the greatest amount of water, creating the largest possible wake. These boats also use “wake plates” to shape the wake to the port side or starboard side of the boats as desired.</a:t>
            </a:r>
          </a:p>
          <a:p>
            <a:endParaRPr lang="en-US" dirty="0"/>
          </a:p>
          <a:p>
            <a:r>
              <a:rPr lang="en-US" dirty="0"/>
              <a:t>This chart shows the general nature of the relationship of wake height vs boat speed.</a:t>
            </a:r>
          </a:p>
          <a:p>
            <a:endParaRPr lang="en-US" dirty="0"/>
          </a:p>
          <a:p>
            <a:r>
              <a:rPr lang="en-US" dirty="0"/>
              <a:t>Wave height is on the vertical axis and boat speed is on the horizontal axis.</a:t>
            </a:r>
          </a:p>
          <a:p>
            <a:endParaRPr lang="en-US" dirty="0"/>
          </a:p>
          <a:p>
            <a:r>
              <a:rPr lang="en-US" dirty="0"/>
              <a:t>Chart reference: Stephen T. </a:t>
            </a:r>
            <a:r>
              <a:rPr lang="en-US" dirty="0" err="1"/>
              <a:t>Maynord</a:t>
            </a:r>
            <a:r>
              <a:rPr lang="en-US" dirty="0"/>
              <a:t>; 2004; Wave Height from </a:t>
            </a:r>
            <a:r>
              <a:rPr lang="en-US" dirty="0" err="1"/>
              <a:t>Planing</a:t>
            </a:r>
            <a:r>
              <a:rPr lang="en-US" dirty="0"/>
              <a:t> and Sem-</a:t>
            </a:r>
            <a:r>
              <a:rPr lang="en-US" dirty="0" err="1"/>
              <a:t>Planing</a:t>
            </a:r>
            <a:r>
              <a:rPr lang="en-US" dirty="0"/>
              <a:t> Small Boats; US Army Corps of Engineers. Engineering Research and Development Center, Costal and Hydraulics Laboratory, Vicksburg MS 39180. 6 and 12 mph reference points added.</a:t>
            </a:r>
          </a:p>
        </p:txBody>
      </p:sp>
      <p:sp>
        <p:nvSpPr>
          <p:cNvPr id="4" name="Slide Number Placeholder 3"/>
          <p:cNvSpPr>
            <a:spLocks noGrp="1"/>
          </p:cNvSpPr>
          <p:nvPr>
            <p:ph type="sldNum" sz="quarter" idx="5"/>
          </p:nvPr>
        </p:nvSpPr>
        <p:spPr/>
        <p:txBody>
          <a:bodyPr/>
          <a:lstStyle/>
          <a:p>
            <a:fld id="{90C1BCC3-AAE5-874F-8932-C2D572800720}" type="slidenum">
              <a:rPr lang="en-US" smtClean="0"/>
              <a:t>11</a:t>
            </a:fld>
            <a:endParaRPr lang="en-US"/>
          </a:p>
        </p:txBody>
      </p:sp>
    </p:spTree>
    <p:extLst>
      <p:ext uri="{BB962C8B-B14F-4D97-AF65-F5344CB8AC3E}">
        <p14:creationId xmlns:p14="http://schemas.microsoft.com/office/powerpoint/2010/main" val="1188063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the wake height at various distances from the sail line. </a:t>
            </a:r>
          </a:p>
          <a:p>
            <a:endParaRPr lang="en-US" dirty="0"/>
          </a:p>
          <a:p>
            <a:r>
              <a:rPr lang="en-US" dirty="0"/>
              <a:t>A 4 foot wake does not get down to 1 foot height until 1,280 feet.</a:t>
            </a:r>
          </a:p>
          <a:p>
            <a:r>
              <a:rPr lang="en-US" dirty="0"/>
              <a:t>While a 1,000 foot standoff distance would be preferable, we have selected 500 feet as a compromise that would be more acceptable on a lake as small as </a:t>
            </a:r>
            <a:r>
              <a:rPr lang="en-US" dirty="0" err="1"/>
              <a:t>Kezar</a:t>
            </a:r>
            <a:r>
              <a:rPr lang="en-US" dirty="0"/>
              <a:t>. We feel that it is better to have a guideline that people are more likely to follow rather than one that is so onerous that they will just ignore it.</a:t>
            </a:r>
          </a:p>
          <a:p>
            <a:endParaRPr lang="en-US" dirty="0"/>
          </a:p>
          <a:p>
            <a:r>
              <a:rPr lang="en-US" dirty="0"/>
              <a:t>A 3 foot wake just about gets to 1 foot height at 500 feet.</a:t>
            </a:r>
          </a:p>
          <a:p>
            <a:endParaRPr lang="en-US" dirty="0"/>
          </a:p>
          <a:p>
            <a:r>
              <a:rPr lang="en-US" dirty="0"/>
              <a:t>Wakes of about 2 feet or less are OK considering the Maine 200 foot no-wake law.</a:t>
            </a:r>
          </a:p>
          <a:p>
            <a:endParaRPr lang="en-US" dirty="0"/>
          </a:p>
          <a:p>
            <a:r>
              <a:rPr lang="en-US" dirty="0"/>
              <a:t>There is a Canadian study that did extensive testing of wake boat wakes and recommended that wake surfing activities be conducted at least 1,000 feet from shorelines to avoid erosion.</a:t>
            </a:r>
          </a:p>
          <a:p>
            <a:r>
              <a:rPr lang="en-US" dirty="0"/>
              <a:t>Reference:  Sara Mercier-</a:t>
            </a:r>
            <a:r>
              <a:rPr lang="en-US" dirty="0" err="1"/>
              <a:t>Blais</a:t>
            </a:r>
            <a:r>
              <a:rPr lang="en-US" dirty="0"/>
              <a:t> and Yves Prairie; June 2014; Project Evaluation of the Impact of Waves Created by Wake Boats on the Shores of the Lakes Memphremagog and </a:t>
            </a:r>
            <a:r>
              <a:rPr lang="en-US" dirty="0" err="1"/>
              <a:t>Lovering</a:t>
            </a:r>
            <a:r>
              <a:rPr lang="en-US" dirty="0"/>
              <a:t>; University of Quebec at Montreal, Case </a:t>
            </a:r>
            <a:r>
              <a:rPr lang="en-US" dirty="0" err="1"/>
              <a:t>postale</a:t>
            </a:r>
            <a:r>
              <a:rPr lang="en-US" dirty="0"/>
              <a:t> 8888, </a:t>
            </a:r>
            <a:r>
              <a:rPr lang="en-US" dirty="0" err="1"/>
              <a:t>Succ</a:t>
            </a:r>
            <a:r>
              <a:rPr lang="en-US" dirty="0"/>
              <a:t>., Centre-Ville, </a:t>
            </a:r>
            <a:r>
              <a:rPr lang="en-US" dirty="0" err="1"/>
              <a:t>Montréal</a:t>
            </a:r>
            <a:r>
              <a:rPr lang="en-US" dirty="0"/>
              <a:t> (Qc) H3C 3P8</a:t>
            </a:r>
            <a:br>
              <a:rPr lang="en-US" dirty="0"/>
            </a:br>
            <a:endParaRPr lang="en-US" dirty="0"/>
          </a:p>
          <a:p>
            <a:br>
              <a:rPr lang="en-US" dirty="0"/>
            </a:br>
            <a:endParaRPr lang="en-US" dirty="0"/>
          </a:p>
          <a:p>
            <a:endParaRPr lang="en-US" dirty="0"/>
          </a:p>
          <a:p>
            <a:endParaRPr lang="en-US" dirty="0"/>
          </a:p>
          <a:p>
            <a:r>
              <a:rPr lang="en-US" dirty="0"/>
              <a:t> </a:t>
            </a: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90C1BCC3-AAE5-874F-8932-C2D572800720}" type="slidenum">
              <a:rPr lang="en-US" smtClean="0"/>
              <a:t>12</a:t>
            </a:fld>
            <a:endParaRPr lang="en-US"/>
          </a:p>
        </p:txBody>
      </p:sp>
    </p:spTree>
    <p:extLst>
      <p:ext uri="{BB962C8B-B14F-4D97-AF65-F5344CB8AC3E}">
        <p14:creationId xmlns:p14="http://schemas.microsoft.com/office/powerpoint/2010/main" val="680588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introduces wake boats and their use to create large wakes.</a:t>
            </a:r>
          </a:p>
          <a:p>
            <a:endParaRPr lang="en-US" dirty="0"/>
          </a:p>
          <a:p>
            <a:r>
              <a:rPr lang="en-US" dirty="0"/>
              <a:t>Note that it is not the wake boat per se that is the problem but how and where they are used.</a:t>
            </a:r>
          </a:p>
        </p:txBody>
      </p:sp>
      <p:sp>
        <p:nvSpPr>
          <p:cNvPr id="4" name="Slide Number Placeholder 3"/>
          <p:cNvSpPr>
            <a:spLocks noGrp="1"/>
          </p:cNvSpPr>
          <p:nvPr>
            <p:ph type="sldNum" sz="quarter" idx="5"/>
          </p:nvPr>
        </p:nvSpPr>
        <p:spPr/>
        <p:txBody>
          <a:bodyPr/>
          <a:lstStyle/>
          <a:p>
            <a:fld id="{90C1BCC3-AAE5-874F-8932-C2D572800720}" type="slidenum">
              <a:rPr lang="en-US" smtClean="0"/>
              <a:t>13</a:t>
            </a:fld>
            <a:endParaRPr lang="en-US"/>
          </a:p>
        </p:txBody>
      </p:sp>
    </p:spTree>
    <p:extLst>
      <p:ext uri="{BB962C8B-B14F-4D97-AF65-F5344CB8AC3E}">
        <p14:creationId xmlns:p14="http://schemas.microsoft.com/office/powerpoint/2010/main" val="400785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images were taken by a trail camera setup to view loons on the nest in one of our floating loon nest platforms.  The images show a large wake created by a wake boat about 250 feet to the left propagating towards the shoreline to the right.  The platform was anchored on a small island in front of the camera.  The wakes appear to be about 2 feet high. The consequence of the loon platform tilting as you see, could be that an egg may roll out of the nest into the water. Another possibility is that a wake could wash right through the nest and crack an egg or flush it out of the nest into the water. While our loon nesting platforms are designed to absorb natural wave action, no raft can overcome the rocking motion caused by a close encounter with a wake boat wake.</a:t>
            </a:r>
          </a:p>
        </p:txBody>
      </p:sp>
      <p:sp>
        <p:nvSpPr>
          <p:cNvPr id="4" name="Slide Number Placeholder 3"/>
          <p:cNvSpPr>
            <a:spLocks noGrp="1"/>
          </p:cNvSpPr>
          <p:nvPr>
            <p:ph type="sldNum" sz="quarter" idx="5"/>
          </p:nvPr>
        </p:nvSpPr>
        <p:spPr/>
        <p:txBody>
          <a:bodyPr/>
          <a:lstStyle/>
          <a:p>
            <a:fld id="{90C1BCC3-AAE5-874F-8932-C2D572800720}" type="slidenum">
              <a:rPr lang="en-US" smtClean="0"/>
              <a:t>14</a:t>
            </a:fld>
            <a:endParaRPr lang="en-US"/>
          </a:p>
        </p:txBody>
      </p:sp>
    </p:spTree>
    <p:extLst>
      <p:ext uri="{BB962C8B-B14F-4D97-AF65-F5344CB8AC3E}">
        <p14:creationId xmlns:p14="http://schemas.microsoft.com/office/powerpoint/2010/main" val="662875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basic specifications of a typical wake boat.</a:t>
            </a:r>
          </a:p>
        </p:txBody>
      </p:sp>
      <p:sp>
        <p:nvSpPr>
          <p:cNvPr id="4" name="Slide Number Placeholder 3"/>
          <p:cNvSpPr>
            <a:spLocks noGrp="1"/>
          </p:cNvSpPr>
          <p:nvPr>
            <p:ph type="sldNum" sz="quarter" idx="5"/>
          </p:nvPr>
        </p:nvSpPr>
        <p:spPr/>
        <p:txBody>
          <a:bodyPr/>
          <a:lstStyle/>
          <a:p>
            <a:fld id="{90C1BCC3-AAE5-874F-8932-C2D572800720}" type="slidenum">
              <a:rPr lang="en-US" smtClean="0"/>
              <a:t>15</a:t>
            </a:fld>
            <a:endParaRPr lang="en-US"/>
          </a:p>
        </p:txBody>
      </p:sp>
    </p:spTree>
    <p:extLst>
      <p:ext uri="{BB962C8B-B14F-4D97-AF65-F5344CB8AC3E}">
        <p14:creationId xmlns:p14="http://schemas.microsoft.com/office/powerpoint/2010/main" val="4156072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prstGeom prst="rect">
            <a:avLst/>
          </a:prstGeom>
        </p:spPr>
        <p:txBody>
          <a:bodyPr/>
          <a:lstStyle/>
          <a:p>
            <a:endParaRPr/>
          </a:p>
        </p:txBody>
      </p:sp>
      <p:sp>
        <p:nvSpPr>
          <p:cNvPr id="152" name="Shape 152"/>
          <p:cNvSpPr>
            <a:spLocks noGrp="1"/>
          </p:cNvSpPr>
          <p:nvPr>
            <p:ph type="body" sz="quarter" idx="1"/>
          </p:nvPr>
        </p:nvSpPr>
        <p:spPr>
          <a:prstGeom prst="rect">
            <a:avLst/>
          </a:prstGeom>
        </p:spPr>
        <p:txBody>
          <a:bodyPr/>
          <a:lstStyle/>
          <a:p>
            <a:r>
              <a:rPr dirty="0"/>
              <a:t>This page shows what we have done </a:t>
            </a:r>
            <a:r>
              <a:rPr lang="en-US" dirty="0"/>
              <a:t>and </a:t>
            </a:r>
            <a:r>
              <a:rPr dirty="0"/>
              <a:t>are are doing to address the large wake problem.</a:t>
            </a:r>
          </a:p>
          <a:p>
            <a:endParaRPr dirty="0"/>
          </a:p>
          <a:p>
            <a:r>
              <a:rPr dirty="0"/>
              <a:t>We have created reasonable guidelines that we encourage boaters to follow as to where in the lake wake surfing and other large wake activities should occur.</a:t>
            </a:r>
          </a:p>
          <a:p>
            <a:endParaRPr dirty="0"/>
          </a:p>
          <a:p>
            <a:r>
              <a:rPr dirty="0"/>
              <a:t>We believe that education of boaters is the most effective way to try to influence the behavior to boaters wanting to do wake surfing and wake boarding.</a:t>
            </a:r>
          </a:p>
          <a:p>
            <a:endParaRPr dirty="0"/>
          </a:p>
          <a:p>
            <a:r>
              <a:rPr dirty="0"/>
              <a:t>We are also seeking support from other lake associations to get ideas on how to deal with this problem and to find a way to get the Maine legislature to take action regarding wake surfing regulations.</a:t>
            </a:r>
            <a:endParaRPr lang="en-US" dirty="0"/>
          </a:p>
          <a:p>
            <a:endParaRPr lang="en-US" dirty="0"/>
          </a:p>
          <a:p>
            <a:r>
              <a:rPr lang="en-US" dirty="0"/>
              <a:t>LEA = Lakes Environmental Association</a:t>
            </a:r>
          </a:p>
          <a:p>
            <a:r>
              <a:rPr lang="en-US" dirty="0"/>
              <a:t>MLS = Maine Lakes Society</a:t>
            </a:r>
          </a:p>
          <a:p>
            <a:r>
              <a:rPr lang="en-US" dirty="0"/>
              <a:t>LSM = Lake Stewards of Maine</a:t>
            </a:r>
            <a:endParaRPr dirty="0"/>
          </a:p>
        </p:txBody>
      </p:sp>
    </p:spTree>
    <p:extLst>
      <p:ext uri="{BB962C8B-B14F-4D97-AF65-F5344CB8AC3E}">
        <p14:creationId xmlns:p14="http://schemas.microsoft.com/office/powerpoint/2010/main" val="3017805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endParaRPr lang="en-US" dirty="0"/>
          </a:p>
          <a:p>
            <a:r>
              <a:rPr lang="en-US" dirty="0"/>
              <a:t>KLWA requests that all boaters observe these guideline out of respect for other boaters, lakeshore property owners and the quality of water in </a:t>
            </a:r>
            <a:r>
              <a:rPr lang="en-US" dirty="0" err="1"/>
              <a:t>Kezar</a:t>
            </a:r>
            <a:r>
              <a:rPr lang="en-US" dirty="0"/>
              <a:t> lake.</a:t>
            </a:r>
          </a:p>
          <a:p>
            <a:endParaRPr lang="en-US" dirty="0"/>
          </a:p>
          <a:p>
            <a:r>
              <a:rPr lang="en-US" dirty="0"/>
              <a:t>These guidelines are of a voluntary compliance nature as they do not have the force of law.</a:t>
            </a:r>
          </a:p>
          <a:p>
            <a:endParaRPr dirty="0"/>
          </a:p>
        </p:txBody>
      </p:sp>
    </p:spTree>
    <p:extLst>
      <p:ext uri="{BB962C8B-B14F-4D97-AF65-F5344CB8AC3E}">
        <p14:creationId xmlns:p14="http://schemas.microsoft.com/office/powerpoint/2010/main" val="3959406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p>
            <a:r>
              <a:rPr dirty="0"/>
              <a:t>We call this threat </a:t>
            </a:r>
            <a:r>
              <a:rPr lang="en-US" dirty="0"/>
              <a:t>"</a:t>
            </a:r>
            <a:r>
              <a:rPr dirty="0"/>
              <a:t>related</a:t>
            </a:r>
            <a:r>
              <a:rPr lang="en-US" dirty="0"/>
              <a:t>"</a:t>
            </a:r>
            <a:r>
              <a:rPr dirty="0"/>
              <a:t> because it happens at the same boat speeds that generate the maximum wakes e.g. 8 to 10 mph as we shall see.</a:t>
            </a:r>
          </a:p>
          <a:p>
            <a:endParaRPr dirty="0"/>
          </a:p>
          <a:p>
            <a:r>
              <a:rPr dirty="0"/>
              <a:t>This bottom scouring is a major threat to the water quality and can be devastating to marine life.</a:t>
            </a:r>
          </a:p>
          <a:p>
            <a:endParaRPr dirty="0"/>
          </a:p>
          <a:p>
            <a:r>
              <a:rPr dirty="0"/>
              <a:t>This can be a problem for most all power boats but especially for wake boats</a:t>
            </a:r>
            <a:r>
              <a:rPr lang="en-US" dirty="0"/>
              <a:t> operating in the wake surfing mode</a:t>
            </a:r>
            <a:r>
              <a:rPr dirty="0"/>
              <a:t>.</a:t>
            </a:r>
          </a:p>
          <a:p>
            <a:endParaRPr dirty="0"/>
          </a:p>
          <a:p>
            <a:r>
              <a:rPr dirty="0"/>
              <a:t>Outboard and I/O motors have their jet wash almost directly back except when accelerating at startup.</a:t>
            </a:r>
          </a:p>
          <a:p>
            <a:endParaRPr dirty="0"/>
          </a:p>
          <a:p>
            <a:r>
              <a:rPr dirty="0"/>
              <a:t>Inboard motors have a prop</a:t>
            </a:r>
            <a:r>
              <a:rPr lang="en-US" dirty="0"/>
              <a:t>eller</a:t>
            </a:r>
            <a:r>
              <a:rPr dirty="0"/>
              <a:t> pointed down at rest and even more down pointing at startup or when in the wake surfing mode</a:t>
            </a:r>
            <a:r>
              <a:rPr lang="en-US" dirty="0"/>
              <a:t> or other slow speed (6 – 12mph) activities such as slow speed tubing or just touring</a:t>
            </a:r>
            <a:r>
              <a:rPr dirty="0"/>
              <a:t>.</a:t>
            </a:r>
          </a:p>
        </p:txBody>
      </p:sp>
    </p:spTree>
    <p:extLst>
      <p:ext uri="{BB962C8B-B14F-4D97-AF65-F5344CB8AC3E}">
        <p14:creationId xmlns:p14="http://schemas.microsoft.com/office/powerpoint/2010/main" val="3045147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depicts the prop wash cone pointing towards the bottom when in a start up or wake surfing mode.</a:t>
            </a:r>
          </a:p>
        </p:txBody>
      </p:sp>
      <p:sp>
        <p:nvSpPr>
          <p:cNvPr id="4" name="Slide Number Placeholder 3"/>
          <p:cNvSpPr>
            <a:spLocks noGrp="1"/>
          </p:cNvSpPr>
          <p:nvPr>
            <p:ph type="sldNum" sz="quarter" idx="5"/>
          </p:nvPr>
        </p:nvSpPr>
        <p:spPr/>
        <p:txBody>
          <a:bodyPr/>
          <a:lstStyle/>
          <a:p>
            <a:fld id="{90C1BCC3-AAE5-874F-8932-C2D572800720}" type="slidenum">
              <a:rPr lang="en-US" smtClean="0"/>
              <a:t>19</a:t>
            </a:fld>
            <a:endParaRPr lang="en-US"/>
          </a:p>
        </p:txBody>
      </p:sp>
    </p:spTree>
    <p:extLst>
      <p:ext uri="{BB962C8B-B14F-4D97-AF65-F5344CB8AC3E}">
        <p14:creationId xmlns:p14="http://schemas.microsoft.com/office/powerpoint/2010/main" val="209027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addresses the problems generated by slow speed (6 to 12 mph) power boat activities, especially boat wakes generated in the sports of wake surfing, wake boarding and slow speed tubing.</a:t>
            </a:r>
          </a:p>
          <a:p>
            <a:br>
              <a:rPr lang="en-US" dirty="0"/>
            </a:br>
            <a:endParaRPr lang="en-US" dirty="0"/>
          </a:p>
          <a:p>
            <a:r>
              <a:rPr lang="en-US" dirty="0"/>
              <a:t>This presentation also addresses problems associated with slow speed boating in shallow water (less than 20 feet deep).</a:t>
            </a:r>
          </a:p>
          <a:p>
            <a:br>
              <a:rPr lang="en-US" dirty="0"/>
            </a:br>
            <a:endParaRPr lang="en-US" dirty="0"/>
          </a:p>
          <a:p>
            <a:r>
              <a:rPr lang="en-US" dirty="0"/>
              <a:t>This is an Executive Summary describing the threat associated with these activities, the causes and the recommended mitigating guidelines.</a:t>
            </a:r>
          </a:p>
          <a:p>
            <a:endParaRPr lang="en-US" dirty="0"/>
          </a:p>
          <a:p>
            <a:r>
              <a:rPr lang="en-US" dirty="0"/>
              <a:t>This presentation will run in an annotated version in the Power Point slideshow mode.</a:t>
            </a:r>
          </a:p>
          <a:p>
            <a:endParaRPr lang="en-US" dirty="0"/>
          </a:p>
        </p:txBody>
      </p:sp>
      <p:sp>
        <p:nvSpPr>
          <p:cNvPr id="4" name="Slide Number Placeholder 3"/>
          <p:cNvSpPr>
            <a:spLocks noGrp="1"/>
          </p:cNvSpPr>
          <p:nvPr>
            <p:ph type="sldNum" sz="quarter" idx="5"/>
          </p:nvPr>
        </p:nvSpPr>
        <p:spPr/>
        <p:txBody>
          <a:bodyPr/>
          <a:lstStyle/>
          <a:p>
            <a:fld id="{90C1BCC3-AAE5-874F-8932-C2D572800720}" type="slidenum">
              <a:rPr lang="en-US" smtClean="0"/>
              <a:t>2</a:t>
            </a:fld>
            <a:endParaRPr lang="en-US"/>
          </a:p>
        </p:txBody>
      </p:sp>
    </p:spTree>
    <p:extLst>
      <p:ext uri="{BB962C8B-B14F-4D97-AF65-F5344CB8AC3E}">
        <p14:creationId xmlns:p14="http://schemas.microsoft.com/office/powerpoint/2010/main" val="2584055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a:p>
        </p:txBody>
      </p:sp>
      <p:sp>
        <p:nvSpPr>
          <p:cNvPr id="183" name="Shape 183"/>
          <p:cNvSpPr>
            <a:spLocks noGrp="1"/>
          </p:cNvSpPr>
          <p:nvPr>
            <p:ph type="body" sz="quarter" idx="1"/>
          </p:nvPr>
        </p:nvSpPr>
        <p:spPr>
          <a:xfrm>
            <a:off x="685800" y="4400549"/>
            <a:ext cx="5486400" cy="4009803"/>
          </a:xfrm>
          <a:prstGeom prst="rect">
            <a:avLst/>
          </a:prstGeom>
        </p:spPr>
        <p:txBody>
          <a:bodyPr/>
          <a:lstStyle/>
          <a:p>
            <a:r>
              <a:rPr lang="en-US" dirty="0"/>
              <a:t>This graph shows propeller jet speed on the vertical axis and boat speed on the horizontal axis. The curves shows water jet speed on the lake bottom for a16 foot,  150hp outboard motorboat moving at various speeds for various depths of water. The horizontal line shows the water jet speed that will disturb 0.33mm sand on the bottom, a standard used by the study group that did this analysis. Finer grained sand will be disturbed and much lower velocities. Note that the thrust of the outboard motor is straight back as opposed to an inboard motor that has its propeller shaft angled down at about 15-20 degrees. Reference: M. M. </a:t>
            </a:r>
            <a:r>
              <a:rPr lang="en-US" dirty="0" err="1"/>
              <a:t>Beachler</a:t>
            </a:r>
            <a:r>
              <a:rPr lang="en-US" dirty="0"/>
              <a:t> &amp; D. F. Hill (2003) Stirring up Trouble? Resuspension of Bottom Sediments by Recreational Watercraft, Lake and Reservoir Management, 19:1, 15-25, DOI: 10.1080/07438140309353985; https://</a:t>
            </a:r>
            <a:r>
              <a:rPr lang="en-US" dirty="0" err="1"/>
              <a:t>doi.org</a:t>
            </a:r>
            <a:r>
              <a:rPr lang="en-US" dirty="0"/>
              <a:t>/10.1080/07438140309353985 </a:t>
            </a:r>
          </a:p>
          <a:p>
            <a:r>
              <a:rPr lang="en-US" dirty="0"/>
              <a:t> </a:t>
            </a:r>
          </a:p>
          <a:p>
            <a:r>
              <a:rPr lang="en-US" dirty="0"/>
              <a:t> So, a major observation h</a:t>
            </a:r>
            <a:r>
              <a:rPr dirty="0"/>
              <a:t>ere</a:t>
            </a:r>
            <a:r>
              <a:rPr lang="en-US" dirty="0"/>
              <a:t> is that</a:t>
            </a:r>
            <a:r>
              <a:rPr dirty="0"/>
              <a:t> we see that the maximum prop</a:t>
            </a:r>
            <a:r>
              <a:rPr lang="en-US" dirty="0"/>
              <a:t>eller</a:t>
            </a:r>
            <a:r>
              <a:rPr dirty="0"/>
              <a:t> jet speed </a:t>
            </a:r>
            <a:r>
              <a:rPr lang="en-US" dirty="0"/>
              <a:t>reaching the bottom </a:t>
            </a:r>
            <a:r>
              <a:rPr dirty="0"/>
              <a:t>occurs at about 9mph.</a:t>
            </a:r>
            <a:r>
              <a:rPr lang="en-US" dirty="0"/>
              <a:t> </a:t>
            </a:r>
            <a:r>
              <a:rPr dirty="0"/>
              <a:t>Faster or slower and the </a:t>
            </a:r>
            <a:r>
              <a:rPr lang="en-US" dirty="0"/>
              <a:t>velocity of the </a:t>
            </a:r>
            <a:r>
              <a:rPr dirty="0"/>
              <a:t>prop</a:t>
            </a:r>
            <a:r>
              <a:rPr lang="en-US" dirty="0"/>
              <a:t>eller</a:t>
            </a:r>
            <a:r>
              <a:rPr dirty="0"/>
              <a:t> jet speed</a:t>
            </a:r>
            <a:r>
              <a:rPr lang="en-US" dirty="0"/>
              <a:t> reaching the bottom</a:t>
            </a:r>
            <a:r>
              <a:rPr dirty="0"/>
              <a:t> is much less.</a:t>
            </a:r>
          </a:p>
          <a:p>
            <a:endParaRPr dirty="0"/>
          </a:p>
          <a:p>
            <a:r>
              <a:rPr dirty="0"/>
              <a:t>So we have the worst condition from both wake generation and bottom scouring occurring at the same speed </a:t>
            </a:r>
            <a:r>
              <a:rPr lang="en-US" dirty="0"/>
              <a:t>of about 9</a:t>
            </a:r>
            <a:r>
              <a:rPr dirty="0"/>
              <a:t> mph.</a:t>
            </a:r>
            <a:endParaRPr lang="en-US" dirty="0"/>
          </a:p>
          <a:p>
            <a:endParaRPr lang="en-US" dirty="0"/>
          </a:p>
          <a:p>
            <a:r>
              <a:rPr lang="en-US" dirty="0"/>
              <a:t>We have calculated that a wake boat operating in the wake surfing mode with its water jet pointing down at about 30 degrees, needs to be in at least 20 feet of water to avoid scouring the bottom.</a:t>
            </a:r>
          </a:p>
          <a:p>
            <a:endParaRPr dirty="0"/>
          </a:p>
        </p:txBody>
      </p:sp>
    </p:spTree>
    <p:extLst>
      <p:ext uri="{BB962C8B-B14F-4D97-AF65-F5344CB8AC3E}">
        <p14:creationId xmlns:p14="http://schemas.microsoft.com/office/powerpoint/2010/main" val="2046741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first shows the max bottom scouring graph we just saw and then the max wake creation graph and then overlays these 2 graphs to show that the worst condition for both wake generation and bottom scouring occur at the same speed of about 9mph, plus of minus 3 mph depending on individual boat types.</a:t>
            </a:r>
          </a:p>
        </p:txBody>
      </p:sp>
      <p:sp>
        <p:nvSpPr>
          <p:cNvPr id="4" name="Slide Number Placeholder 3"/>
          <p:cNvSpPr>
            <a:spLocks noGrp="1"/>
          </p:cNvSpPr>
          <p:nvPr>
            <p:ph type="sldNum" sz="quarter" idx="5"/>
          </p:nvPr>
        </p:nvSpPr>
        <p:spPr/>
        <p:txBody>
          <a:bodyPr/>
          <a:lstStyle/>
          <a:p>
            <a:fld id="{90C1BCC3-AAE5-874F-8932-C2D572800720}" type="slidenum">
              <a:rPr lang="en-US" smtClean="0"/>
              <a:t>21</a:t>
            </a:fld>
            <a:endParaRPr lang="en-US"/>
          </a:p>
        </p:txBody>
      </p:sp>
    </p:spTree>
    <p:extLst>
      <p:ext uri="{BB962C8B-B14F-4D97-AF65-F5344CB8AC3E}">
        <p14:creationId xmlns:p14="http://schemas.microsoft.com/office/powerpoint/2010/main" val="3080165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shows the bottom scouring from an 18’ Sea Ray boat with a 130hp stern drive (</a:t>
            </a:r>
            <a:r>
              <a:rPr lang="en-US" dirty="0" err="1"/>
              <a:t>i</a:t>
            </a:r>
            <a:r>
              <a:rPr lang="en-US" dirty="0"/>
              <a:t>/0) starting up in 9 feet of water. There is an underwater video camera that captures the impact on the bottom from this startup action. Note the sediment cloud that is stirred up first followed by all sorts of vegetation stirred up by the boat propeller wash.</a:t>
            </a:r>
          </a:p>
        </p:txBody>
      </p:sp>
      <p:sp>
        <p:nvSpPr>
          <p:cNvPr id="4" name="Slide Number Placeholder 3"/>
          <p:cNvSpPr>
            <a:spLocks noGrp="1"/>
          </p:cNvSpPr>
          <p:nvPr>
            <p:ph type="sldNum" sz="quarter" idx="5"/>
          </p:nvPr>
        </p:nvSpPr>
        <p:spPr/>
        <p:txBody>
          <a:bodyPr/>
          <a:lstStyle/>
          <a:p>
            <a:fld id="{90C1BCC3-AAE5-874F-8932-C2D572800720}" type="slidenum">
              <a:rPr lang="en-US" smtClean="0"/>
              <a:t>22</a:t>
            </a:fld>
            <a:endParaRPr lang="en-US"/>
          </a:p>
        </p:txBody>
      </p:sp>
    </p:spTree>
    <p:extLst>
      <p:ext uri="{BB962C8B-B14F-4D97-AF65-F5344CB8AC3E}">
        <p14:creationId xmlns:p14="http://schemas.microsoft.com/office/powerpoint/2010/main" val="3267891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depicts the propeller wash cone pointing towards the bottom when in a start up or wake surfing mode.</a:t>
            </a:r>
          </a:p>
        </p:txBody>
      </p:sp>
      <p:sp>
        <p:nvSpPr>
          <p:cNvPr id="4" name="Slide Number Placeholder 3"/>
          <p:cNvSpPr>
            <a:spLocks noGrp="1"/>
          </p:cNvSpPr>
          <p:nvPr>
            <p:ph type="sldNum" sz="quarter" idx="5"/>
          </p:nvPr>
        </p:nvSpPr>
        <p:spPr/>
        <p:txBody>
          <a:bodyPr/>
          <a:lstStyle/>
          <a:p>
            <a:fld id="{90C1BCC3-AAE5-874F-8932-C2D572800720}" type="slidenum">
              <a:rPr lang="en-US" smtClean="0"/>
              <a:t>23</a:t>
            </a:fld>
            <a:endParaRPr lang="en-US"/>
          </a:p>
        </p:txBody>
      </p:sp>
    </p:spTree>
    <p:extLst>
      <p:ext uri="{BB962C8B-B14F-4D97-AF65-F5344CB8AC3E}">
        <p14:creationId xmlns:p14="http://schemas.microsoft.com/office/powerpoint/2010/main" val="146971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rPr lang="en-US" dirty="0"/>
              <a:t>Again, </a:t>
            </a:r>
            <a:r>
              <a:rPr dirty="0"/>
              <a:t>KLWA requests that all boaters observe these guideline out of respect for other boaters, lakeshore property owners and the quality of water in </a:t>
            </a:r>
            <a:r>
              <a:rPr dirty="0" err="1"/>
              <a:t>Kezar</a:t>
            </a:r>
            <a:r>
              <a:rPr dirty="0"/>
              <a:t> lake.</a:t>
            </a:r>
          </a:p>
          <a:p>
            <a:endParaRPr dirty="0"/>
          </a:p>
          <a:p>
            <a:r>
              <a:rPr dirty="0"/>
              <a:t>These guidelines are of a voluntary compliance nature as they </a:t>
            </a:r>
            <a:r>
              <a:rPr lang="en-US" dirty="0"/>
              <a:t>do not have the force of law.</a:t>
            </a:r>
          </a:p>
          <a:p>
            <a:endParaRPr dirty="0"/>
          </a:p>
          <a:p>
            <a:r>
              <a:rPr dirty="0"/>
              <a:t>Our premise is that reasonable people will follow reasonable guidelines once they know the consequences of the adverse effects of large wakes and the potential for bottom scouring.</a:t>
            </a:r>
          </a:p>
        </p:txBody>
      </p:sp>
    </p:spTree>
    <p:extLst>
      <p:ext uri="{BB962C8B-B14F-4D97-AF65-F5344CB8AC3E}">
        <p14:creationId xmlns:p14="http://schemas.microsoft.com/office/powerpoint/2010/main" val="3507876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is the KLWA Flyer that we have made and distributed to as many boaters as possible.  This is a two-sided 8.5 x 11 flyer printed on durable paper stock.</a:t>
            </a:r>
          </a:p>
          <a:p>
            <a:br>
              <a:rPr lang="en-US" dirty="0"/>
            </a:br>
            <a:endParaRPr lang="en-US" dirty="0"/>
          </a:p>
          <a:p>
            <a:r>
              <a:rPr lang="en-US" dirty="0"/>
              <a:t>The map shows those areas of the lake that are 500 feet from shorelines and over 20 feet deep.  Note that since the lower bay averages about 10 feet deep, there are no acceptable areas for these large wake producing activities.</a:t>
            </a:r>
          </a:p>
          <a:p>
            <a:br>
              <a:rPr lang="en-US" dirty="0"/>
            </a:br>
            <a:endParaRPr lang="en-US" dirty="0"/>
          </a:p>
          <a:p>
            <a:r>
              <a:rPr lang="en-US" dirty="0"/>
              <a:t>We also have a poster version to use at meetings and events.</a:t>
            </a:r>
          </a:p>
          <a:p>
            <a:endParaRPr lang="en-US" dirty="0"/>
          </a:p>
          <a:p>
            <a:endParaRPr lang="en-US" dirty="0"/>
          </a:p>
        </p:txBody>
      </p:sp>
      <p:sp>
        <p:nvSpPr>
          <p:cNvPr id="4" name="Slide Number Placeholder 3"/>
          <p:cNvSpPr>
            <a:spLocks noGrp="1"/>
          </p:cNvSpPr>
          <p:nvPr>
            <p:ph type="sldNum" sz="quarter" idx="5"/>
          </p:nvPr>
        </p:nvSpPr>
        <p:spPr/>
        <p:txBody>
          <a:bodyPr/>
          <a:lstStyle/>
          <a:p>
            <a:fld id="{90C1BCC3-AAE5-874F-8932-C2D572800720}" type="slidenum">
              <a:rPr lang="en-US" smtClean="0"/>
              <a:t>25</a:t>
            </a:fld>
            <a:endParaRPr lang="en-US"/>
          </a:p>
        </p:txBody>
      </p:sp>
    </p:spTree>
    <p:extLst>
      <p:ext uri="{BB962C8B-B14F-4D97-AF65-F5344CB8AC3E}">
        <p14:creationId xmlns:p14="http://schemas.microsoft.com/office/powerpoint/2010/main" val="1542681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has been protected as a “read only” document to prevent inadvertent modification. Contact is Don Griggs, </a:t>
            </a:r>
            <a:r>
              <a:rPr lang="en-US" dirty="0" err="1"/>
              <a:t>griggsd@aol.com</a:t>
            </a:r>
            <a:r>
              <a:rPr lang="en-US" dirty="0"/>
              <a:t>.</a:t>
            </a:r>
          </a:p>
        </p:txBody>
      </p:sp>
      <p:sp>
        <p:nvSpPr>
          <p:cNvPr id="4" name="Slide Number Placeholder 3"/>
          <p:cNvSpPr>
            <a:spLocks noGrp="1"/>
          </p:cNvSpPr>
          <p:nvPr>
            <p:ph type="sldNum" sz="quarter" idx="5"/>
          </p:nvPr>
        </p:nvSpPr>
        <p:spPr/>
        <p:txBody>
          <a:bodyPr/>
          <a:lstStyle/>
          <a:p>
            <a:fld id="{90C1BCC3-AAE5-874F-8932-C2D572800720}" type="slidenum">
              <a:rPr lang="en-US" smtClean="0"/>
              <a:t>26</a:t>
            </a:fld>
            <a:endParaRPr lang="en-US"/>
          </a:p>
        </p:txBody>
      </p:sp>
    </p:spTree>
    <p:extLst>
      <p:ext uri="{BB962C8B-B14F-4D97-AF65-F5344CB8AC3E}">
        <p14:creationId xmlns:p14="http://schemas.microsoft.com/office/powerpoint/2010/main" val="3233009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give you an orientation about where we are and the area of our focus, I show this map of the Kezar Lake watershed, a 56 square mile area in Western Maine, 20 miles East of Mt. Washington NH. The watershed is about 92% forested.  The watershed includes the 2700 acre lake and 6 small ponds. There are 4 major streams and 4 minor streams that drain into the lake. The lake drains to the South into the Saco river.</a:t>
            </a:r>
          </a:p>
        </p:txBody>
      </p:sp>
      <p:sp>
        <p:nvSpPr>
          <p:cNvPr id="4" name="Slide Number Placeholder 3"/>
          <p:cNvSpPr>
            <a:spLocks noGrp="1"/>
          </p:cNvSpPr>
          <p:nvPr>
            <p:ph type="sldNum" sz="quarter" idx="5"/>
          </p:nvPr>
        </p:nvSpPr>
        <p:spPr/>
        <p:txBody>
          <a:bodyPr/>
          <a:lstStyle/>
          <a:p>
            <a:fld id="{90C1BCC3-AAE5-874F-8932-C2D572800720}" type="slidenum">
              <a:rPr lang="en-US" smtClean="0"/>
              <a:t>3</a:t>
            </a:fld>
            <a:endParaRPr lang="en-US"/>
          </a:p>
        </p:txBody>
      </p:sp>
    </p:spTree>
    <p:extLst>
      <p:ext uri="{BB962C8B-B14F-4D97-AF65-F5344CB8AC3E}">
        <p14:creationId xmlns:p14="http://schemas.microsoft.com/office/powerpoint/2010/main" val="2520145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Kezar Lake photo from our webcam  shows a view just South of Boulder Brook looking West to Northwest. The lake is about half a mile across at this point. The snow-covered mountain in the upper left is </a:t>
            </a:r>
            <a:r>
              <a:rPr lang="en-US" dirty="0" err="1"/>
              <a:t>Baldface</a:t>
            </a:r>
            <a:r>
              <a:rPr lang="en-US" dirty="0"/>
              <a:t>, just inside New Hampshire.</a:t>
            </a:r>
          </a:p>
        </p:txBody>
      </p:sp>
      <p:sp>
        <p:nvSpPr>
          <p:cNvPr id="4" name="Slide Number Placeholder 3"/>
          <p:cNvSpPr>
            <a:spLocks noGrp="1"/>
          </p:cNvSpPr>
          <p:nvPr>
            <p:ph type="sldNum" sz="quarter" idx="5"/>
          </p:nvPr>
        </p:nvSpPr>
        <p:spPr/>
        <p:txBody>
          <a:bodyPr/>
          <a:lstStyle/>
          <a:p>
            <a:fld id="{90C1BCC3-AAE5-874F-8932-C2D572800720}" type="slidenum">
              <a:rPr lang="en-US" smtClean="0"/>
              <a:t>4</a:t>
            </a:fld>
            <a:endParaRPr lang="en-US"/>
          </a:p>
        </p:txBody>
      </p:sp>
    </p:spTree>
    <p:extLst>
      <p:ext uri="{BB962C8B-B14F-4D97-AF65-F5344CB8AC3E}">
        <p14:creationId xmlns:p14="http://schemas.microsoft.com/office/powerpoint/2010/main" val="1687691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prstGeom prst="rect">
            <a:avLst/>
          </a:prstGeom>
        </p:spPr>
        <p:txBody>
          <a:bodyPr/>
          <a:lstStyle/>
          <a:p>
            <a:endParaRPr/>
          </a:p>
        </p:txBody>
      </p:sp>
      <p:sp>
        <p:nvSpPr>
          <p:cNvPr id="117" name="Shape 117"/>
          <p:cNvSpPr>
            <a:spLocks noGrp="1"/>
          </p:cNvSpPr>
          <p:nvPr>
            <p:ph type="body" sz="quarter" idx="1"/>
          </p:nvPr>
        </p:nvSpPr>
        <p:spPr>
          <a:prstGeom prst="rect">
            <a:avLst/>
          </a:prstGeom>
        </p:spPr>
        <p:txBody>
          <a:bodyPr/>
          <a:lstStyle/>
          <a:p>
            <a:r>
              <a:rPr dirty="0"/>
              <a:t>As the years pass, we have seen more and larger power boats on the lake.  There are also many more small water craft such as kayaks, paddleboards, small sail boats, and canoes. </a:t>
            </a:r>
          </a:p>
          <a:p>
            <a:endParaRPr dirty="0"/>
          </a:p>
          <a:p>
            <a:r>
              <a:rPr dirty="0"/>
              <a:t>However, the greatest change has been the introduction of the new water sports of wake surfing and wake boarding. These activities require very powerful boats that are designed to create large wakes, 4 feet high or more.</a:t>
            </a:r>
          </a:p>
          <a:p>
            <a:endParaRPr dirty="0"/>
          </a:p>
          <a:p>
            <a:r>
              <a:rPr dirty="0"/>
              <a:t>This is a nationally recognized problem and many lake associations and government officials are trying to deal with it. Some States have enacted regulations governing the sport of wake surfing.</a:t>
            </a:r>
            <a:endParaRPr lang="en-US" dirty="0"/>
          </a:p>
          <a:p>
            <a:endParaRPr lang="en-US" dirty="0"/>
          </a:p>
          <a:p>
            <a:r>
              <a:rPr lang="en-US" dirty="0"/>
              <a:t>KLWA is focusing on education of boaters that use our lake with guidelines for responsible boating.</a:t>
            </a:r>
          </a:p>
          <a:p>
            <a:endParaRPr lang="en-US" dirty="0"/>
          </a:p>
          <a:p>
            <a:r>
              <a:rPr lang="en-US" dirty="0"/>
              <a:t>KLWA is seeking ideas from other lake associations about how to best deal with these new challenges, including the possibility of legislation.</a:t>
            </a:r>
            <a:endParaRPr dirty="0"/>
          </a:p>
        </p:txBody>
      </p:sp>
    </p:spTree>
    <p:extLst>
      <p:ext uri="{BB962C8B-B14F-4D97-AF65-F5344CB8AC3E}">
        <p14:creationId xmlns:p14="http://schemas.microsoft.com/office/powerpoint/2010/main" val="3375156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is divided into two sections – wake creation and bottom scouring</a:t>
            </a:r>
          </a:p>
        </p:txBody>
      </p:sp>
      <p:sp>
        <p:nvSpPr>
          <p:cNvPr id="4" name="Slide Number Placeholder 3"/>
          <p:cNvSpPr>
            <a:spLocks noGrp="1"/>
          </p:cNvSpPr>
          <p:nvPr>
            <p:ph type="sldNum" sz="quarter" idx="5"/>
          </p:nvPr>
        </p:nvSpPr>
        <p:spPr/>
        <p:txBody>
          <a:bodyPr/>
          <a:lstStyle/>
          <a:p>
            <a:fld id="{90C1BCC3-AAE5-874F-8932-C2D572800720}" type="slidenum">
              <a:rPr lang="en-US" smtClean="0"/>
              <a:t>6</a:t>
            </a:fld>
            <a:endParaRPr lang="en-US"/>
          </a:p>
        </p:txBody>
      </p:sp>
    </p:spTree>
    <p:extLst>
      <p:ext uri="{BB962C8B-B14F-4D97-AF65-F5344CB8AC3E}">
        <p14:creationId xmlns:p14="http://schemas.microsoft.com/office/powerpoint/2010/main" val="1936728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prstGeom prst="rect">
            <a:avLst/>
          </a:prstGeom>
        </p:spPr>
        <p:txBody>
          <a:bodyPr/>
          <a:lstStyle/>
          <a:p>
            <a:endParaRPr/>
          </a:p>
        </p:txBody>
      </p:sp>
      <p:sp>
        <p:nvSpPr>
          <p:cNvPr id="123" name="Shape 123"/>
          <p:cNvSpPr>
            <a:spLocks noGrp="1"/>
          </p:cNvSpPr>
          <p:nvPr>
            <p:ph type="body" sz="quarter" idx="1"/>
          </p:nvPr>
        </p:nvSpPr>
        <p:spPr>
          <a:prstGeom prst="rect">
            <a:avLst/>
          </a:prstGeom>
        </p:spPr>
        <p:txBody>
          <a:bodyPr/>
          <a:lstStyle/>
          <a:p>
            <a:endParaRPr dirty="0"/>
          </a:p>
          <a:p>
            <a:r>
              <a:rPr dirty="0"/>
              <a:t>These specialty boats, called wake boats, when operating in the wake surfing mode, generating 4 foot wakes that are a serious threat to our lake: its water quality, safety of other boaters, and personal property along the shorelines.</a:t>
            </a:r>
          </a:p>
          <a:p>
            <a:endParaRPr dirty="0"/>
          </a:p>
          <a:p>
            <a:r>
              <a:rPr dirty="0"/>
              <a:t>The 200 foot “No Wake Zone” that is a Maine law is seriously inadequate to protect the shorelines from erosion and damage from 4 foot wakes</a:t>
            </a:r>
            <a:r>
              <a:rPr lang="en-US" dirty="0"/>
              <a:t> if they are generated just outside of the 200 foot zone</a:t>
            </a:r>
            <a:r>
              <a:rPr dirty="0"/>
              <a:t>.</a:t>
            </a:r>
          </a:p>
          <a:p>
            <a:endParaRPr dirty="0"/>
          </a:p>
          <a:p>
            <a:r>
              <a:rPr dirty="0"/>
              <a:t>Another threat is from slow speed boating in shallow water where the propeller wash interacts with the lake bed and stirs up sediment and destroys vegetation and </a:t>
            </a:r>
            <a:r>
              <a:rPr lang="en-US" dirty="0"/>
              <a:t>aquatic </a:t>
            </a:r>
            <a:r>
              <a:rPr dirty="0"/>
              <a:t>habitat.</a:t>
            </a:r>
          </a:p>
        </p:txBody>
      </p:sp>
    </p:spTree>
    <p:extLst>
      <p:ext uri="{BB962C8B-B14F-4D97-AF65-F5344CB8AC3E}">
        <p14:creationId xmlns:p14="http://schemas.microsoft.com/office/powerpoint/2010/main" val="792399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amount of wake associated with different types of boats.</a:t>
            </a:r>
          </a:p>
        </p:txBody>
      </p:sp>
      <p:sp>
        <p:nvSpPr>
          <p:cNvPr id="4" name="Slide Number Placeholder 3"/>
          <p:cNvSpPr>
            <a:spLocks noGrp="1"/>
          </p:cNvSpPr>
          <p:nvPr>
            <p:ph type="sldNum" sz="quarter" idx="5"/>
          </p:nvPr>
        </p:nvSpPr>
        <p:spPr/>
        <p:txBody>
          <a:bodyPr/>
          <a:lstStyle/>
          <a:p>
            <a:fld id="{90C1BCC3-AAE5-874F-8932-C2D572800720}" type="slidenum">
              <a:rPr lang="en-US" smtClean="0"/>
              <a:t>8</a:t>
            </a:fld>
            <a:endParaRPr lang="en-US"/>
          </a:p>
        </p:txBody>
      </p:sp>
    </p:spTree>
    <p:extLst>
      <p:ext uri="{BB962C8B-B14F-4D97-AF65-F5344CB8AC3E}">
        <p14:creationId xmlns:p14="http://schemas.microsoft.com/office/powerpoint/2010/main" val="183242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the different amount of wake associated with different boating activities.</a:t>
            </a:r>
          </a:p>
        </p:txBody>
      </p:sp>
      <p:sp>
        <p:nvSpPr>
          <p:cNvPr id="4" name="Slide Number Placeholder 3"/>
          <p:cNvSpPr>
            <a:spLocks noGrp="1"/>
          </p:cNvSpPr>
          <p:nvPr>
            <p:ph type="sldNum" sz="quarter" idx="5"/>
          </p:nvPr>
        </p:nvSpPr>
        <p:spPr/>
        <p:txBody>
          <a:bodyPr/>
          <a:lstStyle/>
          <a:p>
            <a:fld id="{90C1BCC3-AAE5-874F-8932-C2D572800720}" type="slidenum">
              <a:rPr lang="en-US" smtClean="0"/>
              <a:t>9</a:t>
            </a:fld>
            <a:endParaRPr lang="en-US"/>
          </a:p>
        </p:txBody>
      </p:sp>
    </p:spTree>
    <p:extLst>
      <p:ext uri="{BB962C8B-B14F-4D97-AF65-F5344CB8AC3E}">
        <p14:creationId xmlns:p14="http://schemas.microsoft.com/office/powerpoint/2010/main" val="125383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5821E-C29E-F640-AEC5-98ADF141A2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4A209E-FDE8-C042-8A9B-909F31389D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18919F-505F-0E4B-B18B-E7EBDF151F86}"/>
              </a:ext>
            </a:extLst>
          </p:cNvPr>
          <p:cNvSpPr>
            <a:spLocks noGrp="1"/>
          </p:cNvSpPr>
          <p:nvPr>
            <p:ph type="dt" sz="half" idx="10"/>
          </p:nvPr>
        </p:nvSpPr>
        <p:spPr/>
        <p:txBody>
          <a:bodyPr/>
          <a:lstStyle/>
          <a:p>
            <a:fld id="{888B4061-ED92-7746-9FA7-E57DEE1461B3}" type="datetime1">
              <a:rPr lang="en-US" smtClean="0"/>
              <a:t>5/8/21</a:t>
            </a:fld>
            <a:endParaRPr lang="en-US"/>
          </a:p>
        </p:txBody>
      </p:sp>
      <p:sp>
        <p:nvSpPr>
          <p:cNvPr id="5" name="Footer Placeholder 4">
            <a:extLst>
              <a:ext uri="{FF2B5EF4-FFF2-40B4-BE49-F238E27FC236}">
                <a16:creationId xmlns:a16="http://schemas.microsoft.com/office/drawing/2014/main" id="{FA5DB12A-8A09-2C49-9910-1AB5E767D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F2F561-DD3F-194F-8007-36C51F4140EA}"/>
              </a:ext>
            </a:extLst>
          </p:cNvPr>
          <p:cNvSpPr>
            <a:spLocks noGrp="1"/>
          </p:cNvSpPr>
          <p:nvPr>
            <p:ph type="sldNum" sz="quarter" idx="12"/>
          </p:nvPr>
        </p:nvSpPr>
        <p:spPr/>
        <p:txBody>
          <a:bodyPr/>
          <a:lstStyle>
            <a:lvl1pPr>
              <a:defRPr/>
            </a:lvl1pPr>
          </a:lstStyle>
          <a:p>
            <a:fld id="{3D836E7A-10E9-2A49-A83D-2C60FD8AE1C7}" type="slidenum">
              <a:rPr lang="en-US" smtClean="0"/>
              <a:pPr/>
              <a:t>‹#›</a:t>
            </a:fld>
            <a:endParaRPr lang="en-US" dirty="0"/>
          </a:p>
        </p:txBody>
      </p:sp>
    </p:spTree>
    <p:extLst>
      <p:ext uri="{BB962C8B-B14F-4D97-AF65-F5344CB8AC3E}">
        <p14:creationId xmlns:p14="http://schemas.microsoft.com/office/powerpoint/2010/main" val="1611413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4842E-55AD-9242-B8B2-AF78932657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9983B7-285A-7A45-8CD8-BB099B6E3F3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1C0CAB-7EF9-C444-94C9-CDD5AEFA0FCD}"/>
              </a:ext>
            </a:extLst>
          </p:cNvPr>
          <p:cNvSpPr>
            <a:spLocks noGrp="1"/>
          </p:cNvSpPr>
          <p:nvPr>
            <p:ph type="dt" sz="half" idx="10"/>
          </p:nvPr>
        </p:nvSpPr>
        <p:spPr/>
        <p:txBody>
          <a:bodyPr/>
          <a:lstStyle/>
          <a:p>
            <a:fld id="{5CF55539-B02B-9140-B5F2-792E27316C09}" type="datetime1">
              <a:rPr lang="en-US" smtClean="0"/>
              <a:t>5/8/21</a:t>
            </a:fld>
            <a:endParaRPr lang="en-US"/>
          </a:p>
        </p:txBody>
      </p:sp>
      <p:sp>
        <p:nvSpPr>
          <p:cNvPr id="5" name="Footer Placeholder 4">
            <a:extLst>
              <a:ext uri="{FF2B5EF4-FFF2-40B4-BE49-F238E27FC236}">
                <a16:creationId xmlns:a16="http://schemas.microsoft.com/office/drawing/2014/main" id="{4602F3B4-2AA1-3B44-B1E3-CC17966C40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F2FCC7-C11C-FF4E-94BC-6E9E349D8E0B}"/>
              </a:ext>
            </a:extLst>
          </p:cNvPr>
          <p:cNvSpPr>
            <a:spLocks noGrp="1"/>
          </p:cNvSpPr>
          <p:nvPr>
            <p:ph type="sldNum" sz="quarter" idx="12"/>
          </p:nvPr>
        </p:nvSpPr>
        <p:spPr/>
        <p:txBody>
          <a:bodyPr/>
          <a:lstStyle/>
          <a:p>
            <a:fld id="{0B7C0970-32F0-8540-B4F6-A9BE9ED183D1}" type="slidenum">
              <a:rPr lang="en-US" smtClean="0"/>
              <a:t>‹#›</a:t>
            </a:fld>
            <a:endParaRPr lang="en-US"/>
          </a:p>
        </p:txBody>
      </p:sp>
    </p:spTree>
    <p:extLst>
      <p:ext uri="{BB962C8B-B14F-4D97-AF65-F5344CB8AC3E}">
        <p14:creationId xmlns:p14="http://schemas.microsoft.com/office/powerpoint/2010/main" val="261672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051390-3AD3-3D43-8601-B8101D1C50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733207-45E0-CB40-89AD-2114AEF9A86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7C3656-F4E8-904F-ACCE-4DC26273E5C8}"/>
              </a:ext>
            </a:extLst>
          </p:cNvPr>
          <p:cNvSpPr>
            <a:spLocks noGrp="1"/>
          </p:cNvSpPr>
          <p:nvPr>
            <p:ph type="dt" sz="half" idx="10"/>
          </p:nvPr>
        </p:nvSpPr>
        <p:spPr/>
        <p:txBody>
          <a:bodyPr/>
          <a:lstStyle/>
          <a:p>
            <a:fld id="{1D903C29-FF5E-C143-B397-1267BA7BF3A5}" type="datetime1">
              <a:rPr lang="en-US" smtClean="0"/>
              <a:t>5/8/21</a:t>
            </a:fld>
            <a:endParaRPr lang="en-US"/>
          </a:p>
        </p:txBody>
      </p:sp>
      <p:sp>
        <p:nvSpPr>
          <p:cNvPr id="5" name="Footer Placeholder 4">
            <a:extLst>
              <a:ext uri="{FF2B5EF4-FFF2-40B4-BE49-F238E27FC236}">
                <a16:creationId xmlns:a16="http://schemas.microsoft.com/office/drawing/2014/main" id="{8541A0F0-D451-D949-93C1-365E12A696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6FCD24-8FF1-2E42-A3D1-DDD4C9CD9F63}"/>
              </a:ext>
            </a:extLst>
          </p:cNvPr>
          <p:cNvSpPr>
            <a:spLocks noGrp="1"/>
          </p:cNvSpPr>
          <p:nvPr>
            <p:ph type="sldNum" sz="quarter" idx="12"/>
          </p:nvPr>
        </p:nvSpPr>
        <p:spPr/>
        <p:txBody>
          <a:bodyPr/>
          <a:lstStyle/>
          <a:p>
            <a:fld id="{0B7C0970-32F0-8540-B4F6-A9BE9ED183D1}" type="slidenum">
              <a:rPr lang="en-US" smtClean="0"/>
              <a:t>‹#›</a:t>
            </a:fld>
            <a:endParaRPr lang="en-US"/>
          </a:p>
        </p:txBody>
      </p:sp>
    </p:spTree>
    <p:extLst>
      <p:ext uri="{BB962C8B-B14F-4D97-AF65-F5344CB8AC3E}">
        <p14:creationId xmlns:p14="http://schemas.microsoft.com/office/powerpoint/2010/main" val="3119163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Content 0">
    <p:bg>
      <p:bgPr>
        <a:gradFill flip="none" rotWithShape="1">
          <a:gsLst>
            <a:gs pos="0">
              <a:srgbClr val="F6F8FC"/>
            </a:gs>
            <a:gs pos="47000">
              <a:srgbClr val="ABC0E4"/>
            </a:gs>
            <a:gs pos="100000">
              <a:srgbClr val="0070C0"/>
            </a:gs>
          </a:gsLst>
          <a:lin ang="16200000" scaled="0"/>
        </a:gra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prstGeom prst="rect">
            <a:avLst/>
          </a:prstGeom>
        </p:spPr>
        <p:txBody>
          <a:bodyPr/>
          <a:lstStyle/>
          <a:p>
            <a:r>
              <a:t>Title Text</a:t>
            </a:r>
          </a:p>
        </p:txBody>
      </p:sp>
      <p:sp>
        <p:nvSpPr>
          <p:cNvPr id="3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964827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16BA3-A0A8-C746-AFE0-ADCEF3B80E33}"/>
              </a:ext>
            </a:extLst>
          </p:cNvPr>
          <p:cNvSpPr>
            <a:spLocks noGrp="1"/>
          </p:cNvSpPr>
          <p:nvPr>
            <p:ph type="title"/>
          </p:nvPr>
        </p:nvSpPr>
        <p:spPr>
          <a:xfrm>
            <a:off x="838200" y="365126"/>
            <a:ext cx="10515600" cy="1099464"/>
          </a:xfrm>
        </p:spPr>
        <p:style>
          <a:lnRef idx="2">
            <a:schemeClr val="accent1">
              <a:shade val="50000"/>
            </a:schemeClr>
          </a:lnRef>
          <a:fillRef idx="1">
            <a:schemeClr val="accent1"/>
          </a:fillRef>
          <a:effectRef idx="0">
            <a:schemeClr val="accent1"/>
          </a:effectRef>
          <a:fontRef idx="minor">
            <a:schemeClr val="lt1"/>
          </a:fontRef>
        </p:style>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CC47DBA5-FD63-B644-B5F4-784E338A053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08DF53-D860-9640-969D-BC38F4D9B5BC}"/>
              </a:ext>
            </a:extLst>
          </p:cNvPr>
          <p:cNvSpPr>
            <a:spLocks noGrp="1"/>
          </p:cNvSpPr>
          <p:nvPr>
            <p:ph type="dt" sz="half" idx="10"/>
          </p:nvPr>
        </p:nvSpPr>
        <p:spPr/>
        <p:txBody>
          <a:bodyPr/>
          <a:lstStyle/>
          <a:p>
            <a:fld id="{F436CA48-C7BA-1946-9FC3-435D3245E15B}" type="datetime1">
              <a:rPr lang="en-US" smtClean="0"/>
              <a:t>5/8/21</a:t>
            </a:fld>
            <a:endParaRPr lang="en-US" dirty="0"/>
          </a:p>
        </p:txBody>
      </p:sp>
      <p:sp>
        <p:nvSpPr>
          <p:cNvPr id="5" name="Footer Placeholder 4">
            <a:extLst>
              <a:ext uri="{FF2B5EF4-FFF2-40B4-BE49-F238E27FC236}">
                <a16:creationId xmlns:a16="http://schemas.microsoft.com/office/drawing/2014/main" id="{52DA596D-3DDF-F445-B0F4-4B3F9CE0EE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8D2905-E241-1145-8338-19D312A4F31E}"/>
              </a:ext>
            </a:extLst>
          </p:cNvPr>
          <p:cNvSpPr>
            <a:spLocks noGrp="1"/>
          </p:cNvSpPr>
          <p:nvPr>
            <p:ph type="sldNum" sz="quarter" idx="12"/>
          </p:nvPr>
        </p:nvSpPr>
        <p:spPr/>
        <p:txBody>
          <a:bodyPr/>
          <a:lstStyle/>
          <a:p>
            <a:fld id="{0B7C0970-32F0-8540-B4F6-A9BE9ED183D1}" type="slidenum">
              <a:rPr lang="en-US" smtClean="0"/>
              <a:t>‹#›</a:t>
            </a:fld>
            <a:endParaRPr lang="en-US" dirty="0"/>
          </a:p>
        </p:txBody>
      </p:sp>
      <p:cxnSp>
        <p:nvCxnSpPr>
          <p:cNvPr id="9" name="Straight Connector 8">
            <a:extLst>
              <a:ext uri="{FF2B5EF4-FFF2-40B4-BE49-F238E27FC236}">
                <a16:creationId xmlns:a16="http://schemas.microsoft.com/office/drawing/2014/main" id="{5B117462-06B6-F84F-9867-8CB45A663F5A}"/>
              </a:ext>
            </a:extLst>
          </p:cNvPr>
          <p:cNvCxnSpPr>
            <a:cxnSpLocks/>
          </p:cNvCxnSpPr>
          <p:nvPr userDrawn="1"/>
        </p:nvCxnSpPr>
        <p:spPr>
          <a:xfrm>
            <a:off x="846365" y="1540332"/>
            <a:ext cx="10515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2BA278E-7BE5-D242-B85E-19C5BF362144}"/>
              </a:ext>
            </a:extLst>
          </p:cNvPr>
          <p:cNvCxnSpPr>
            <a:cxnSpLocks/>
          </p:cNvCxnSpPr>
          <p:nvPr userDrawn="1"/>
        </p:nvCxnSpPr>
        <p:spPr>
          <a:xfrm>
            <a:off x="585107" y="1510392"/>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DECA266-3361-5546-99CF-697B083CB444}"/>
              </a:ext>
            </a:extLst>
          </p:cNvPr>
          <p:cNvCxnSpPr>
            <a:cxnSpLocks/>
          </p:cNvCxnSpPr>
          <p:nvPr userDrawn="1"/>
        </p:nvCxnSpPr>
        <p:spPr>
          <a:xfrm>
            <a:off x="868136" y="1499512"/>
            <a:ext cx="10515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27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C6C61-580A-0347-8A8D-2D9B55B545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C2B983-92DC-C049-B49F-7091F7ABDB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30E64A7-1E83-6848-A866-03F92F12216E}"/>
              </a:ext>
            </a:extLst>
          </p:cNvPr>
          <p:cNvSpPr>
            <a:spLocks noGrp="1"/>
          </p:cNvSpPr>
          <p:nvPr>
            <p:ph type="dt" sz="half" idx="10"/>
          </p:nvPr>
        </p:nvSpPr>
        <p:spPr/>
        <p:txBody>
          <a:bodyPr/>
          <a:lstStyle/>
          <a:p>
            <a:fld id="{66CED62B-C827-414D-A9D1-1ED9459CD76C}" type="datetime1">
              <a:rPr lang="en-US" smtClean="0"/>
              <a:t>5/8/21</a:t>
            </a:fld>
            <a:endParaRPr lang="en-US"/>
          </a:p>
        </p:txBody>
      </p:sp>
      <p:sp>
        <p:nvSpPr>
          <p:cNvPr id="5" name="Footer Placeholder 4">
            <a:extLst>
              <a:ext uri="{FF2B5EF4-FFF2-40B4-BE49-F238E27FC236}">
                <a16:creationId xmlns:a16="http://schemas.microsoft.com/office/drawing/2014/main" id="{53A97F48-63AC-844B-BC78-05C43BA8FE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5A5047-1C8A-A247-8A95-61243F39CA4D}"/>
              </a:ext>
            </a:extLst>
          </p:cNvPr>
          <p:cNvSpPr>
            <a:spLocks noGrp="1"/>
          </p:cNvSpPr>
          <p:nvPr>
            <p:ph type="sldNum" sz="quarter" idx="12"/>
          </p:nvPr>
        </p:nvSpPr>
        <p:spPr/>
        <p:txBody>
          <a:bodyPr/>
          <a:lstStyle/>
          <a:p>
            <a:fld id="{0B7C0970-32F0-8540-B4F6-A9BE9ED183D1}" type="slidenum">
              <a:rPr lang="en-US" smtClean="0"/>
              <a:t>‹#›</a:t>
            </a:fld>
            <a:endParaRPr lang="en-US"/>
          </a:p>
        </p:txBody>
      </p:sp>
    </p:spTree>
    <p:extLst>
      <p:ext uri="{BB962C8B-B14F-4D97-AF65-F5344CB8AC3E}">
        <p14:creationId xmlns:p14="http://schemas.microsoft.com/office/powerpoint/2010/main" val="3733222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45CF1-C96A-2A47-AA5D-B415673A43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010B38-239B-A14F-93BA-D2EE84961A3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F4746B-F975-A645-A571-939D5229691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7FCE2E-F743-624C-A988-B30BDF6B4D27}"/>
              </a:ext>
            </a:extLst>
          </p:cNvPr>
          <p:cNvSpPr>
            <a:spLocks noGrp="1"/>
          </p:cNvSpPr>
          <p:nvPr>
            <p:ph type="dt" sz="half" idx="10"/>
          </p:nvPr>
        </p:nvSpPr>
        <p:spPr/>
        <p:txBody>
          <a:bodyPr/>
          <a:lstStyle/>
          <a:p>
            <a:fld id="{999B1F3C-BC39-344C-8467-E06FC0784D39}" type="datetime1">
              <a:rPr lang="en-US" smtClean="0"/>
              <a:t>5/8/21</a:t>
            </a:fld>
            <a:endParaRPr lang="en-US"/>
          </a:p>
        </p:txBody>
      </p:sp>
      <p:sp>
        <p:nvSpPr>
          <p:cNvPr id="6" name="Footer Placeholder 5">
            <a:extLst>
              <a:ext uri="{FF2B5EF4-FFF2-40B4-BE49-F238E27FC236}">
                <a16:creationId xmlns:a16="http://schemas.microsoft.com/office/drawing/2014/main" id="{3A71188B-3F4E-FE49-8318-1B5AE9C7C6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BE7C01-5A8A-B547-BBA1-702FDE524EC0}"/>
              </a:ext>
            </a:extLst>
          </p:cNvPr>
          <p:cNvSpPr>
            <a:spLocks noGrp="1"/>
          </p:cNvSpPr>
          <p:nvPr>
            <p:ph type="sldNum" sz="quarter" idx="12"/>
          </p:nvPr>
        </p:nvSpPr>
        <p:spPr/>
        <p:txBody>
          <a:bodyPr/>
          <a:lstStyle/>
          <a:p>
            <a:fld id="{0B7C0970-32F0-8540-B4F6-A9BE9ED183D1}" type="slidenum">
              <a:rPr lang="en-US" smtClean="0"/>
              <a:t>‹#›</a:t>
            </a:fld>
            <a:endParaRPr lang="en-US"/>
          </a:p>
        </p:txBody>
      </p:sp>
    </p:spTree>
    <p:extLst>
      <p:ext uri="{BB962C8B-B14F-4D97-AF65-F5344CB8AC3E}">
        <p14:creationId xmlns:p14="http://schemas.microsoft.com/office/powerpoint/2010/main" val="885614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D7514-C056-3D43-B669-7A6CFB0DA6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935CAC-28CF-924E-A9EA-75CEB15CA3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CAA77E9-4B73-4D42-B6D2-A7B4267D40A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EA4F44-9E19-A54E-91A8-26805B78CE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6E5D2C4-94A7-6344-8031-47081F9B65C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3AFBF5-9FFF-9241-92D5-AA6A79F49C80}"/>
              </a:ext>
            </a:extLst>
          </p:cNvPr>
          <p:cNvSpPr>
            <a:spLocks noGrp="1"/>
          </p:cNvSpPr>
          <p:nvPr>
            <p:ph type="dt" sz="half" idx="10"/>
          </p:nvPr>
        </p:nvSpPr>
        <p:spPr/>
        <p:txBody>
          <a:bodyPr/>
          <a:lstStyle/>
          <a:p>
            <a:fld id="{6D4BCBA7-529C-5F45-A7A2-787573633743}" type="datetime1">
              <a:rPr lang="en-US" smtClean="0"/>
              <a:t>5/8/21</a:t>
            </a:fld>
            <a:endParaRPr lang="en-US"/>
          </a:p>
        </p:txBody>
      </p:sp>
      <p:sp>
        <p:nvSpPr>
          <p:cNvPr id="8" name="Footer Placeholder 7">
            <a:extLst>
              <a:ext uri="{FF2B5EF4-FFF2-40B4-BE49-F238E27FC236}">
                <a16:creationId xmlns:a16="http://schemas.microsoft.com/office/drawing/2014/main" id="{D46383F1-9642-F74A-AA3F-EB2ABD838A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A2051D-C778-764E-8BBE-994EF9B4B573}"/>
              </a:ext>
            </a:extLst>
          </p:cNvPr>
          <p:cNvSpPr>
            <a:spLocks noGrp="1"/>
          </p:cNvSpPr>
          <p:nvPr>
            <p:ph type="sldNum" sz="quarter" idx="12"/>
          </p:nvPr>
        </p:nvSpPr>
        <p:spPr/>
        <p:txBody>
          <a:bodyPr/>
          <a:lstStyle/>
          <a:p>
            <a:fld id="{0B7C0970-32F0-8540-B4F6-A9BE9ED183D1}" type="slidenum">
              <a:rPr lang="en-US" smtClean="0"/>
              <a:t>‹#›</a:t>
            </a:fld>
            <a:endParaRPr lang="en-US"/>
          </a:p>
        </p:txBody>
      </p:sp>
    </p:spTree>
    <p:extLst>
      <p:ext uri="{BB962C8B-B14F-4D97-AF65-F5344CB8AC3E}">
        <p14:creationId xmlns:p14="http://schemas.microsoft.com/office/powerpoint/2010/main" val="2567737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0CCC9-8567-5B4D-8B5C-8F2E42C2D1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03FAF0-ED6B-7E4E-8610-9844DCEF8C92}"/>
              </a:ext>
            </a:extLst>
          </p:cNvPr>
          <p:cNvSpPr>
            <a:spLocks noGrp="1"/>
          </p:cNvSpPr>
          <p:nvPr>
            <p:ph type="dt" sz="half" idx="10"/>
          </p:nvPr>
        </p:nvSpPr>
        <p:spPr/>
        <p:txBody>
          <a:bodyPr/>
          <a:lstStyle/>
          <a:p>
            <a:fld id="{0A87883C-59FC-6A41-9975-7AE69B8BDD48}" type="datetime1">
              <a:rPr lang="en-US" smtClean="0"/>
              <a:t>5/8/21</a:t>
            </a:fld>
            <a:endParaRPr lang="en-US"/>
          </a:p>
        </p:txBody>
      </p:sp>
      <p:sp>
        <p:nvSpPr>
          <p:cNvPr id="4" name="Footer Placeholder 3">
            <a:extLst>
              <a:ext uri="{FF2B5EF4-FFF2-40B4-BE49-F238E27FC236}">
                <a16:creationId xmlns:a16="http://schemas.microsoft.com/office/drawing/2014/main" id="{3D940D9F-E9F7-2A47-9CFC-BF0FAB36B0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81F631-F439-7E4C-9B18-41172A4861A6}"/>
              </a:ext>
            </a:extLst>
          </p:cNvPr>
          <p:cNvSpPr>
            <a:spLocks noGrp="1"/>
          </p:cNvSpPr>
          <p:nvPr>
            <p:ph type="sldNum" sz="quarter" idx="12"/>
          </p:nvPr>
        </p:nvSpPr>
        <p:spPr/>
        <p:txBody>
          <a:bodyPr/>
          <a:lstStyle/>
          <a:p>
            <a:fld id="{0B7C0970-32F0-8540-B4F6-A9BE9ED183D1}" type="slidenum">
              <a:rPr lang="en-US" smtClean="0"/>
              <a:t>‹#›</a:t>
            </a:fld>
            <a:endParaRPr lang="en-US"/>
          </a:p>
        </p:txBody>
      </p:sp>
    </p:spTree>
    <p:extLst>
      <p:ext uri="{BB962C8B-B14F-4D97-AF65-F5344CB8AC3E}">
        <p14:creationId xmlns:p14="http://schemas.microsoft.com/office/powerpoint/2010/main" val="4179862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9EC79F-B159-BE42-BBDB-7E622468F7A0}"/>
              </a:ext>
            </a:extLst>
          </p:cNvPr>
          <p:cNvSpPr>
            <a:spLocks noGrp="1"/>
          </p:cNvSpPr>
          <p:nvPr>
            <p:ph type="dt" sz="half" idx="10"/>
          </p:nvPr>
        </p:nvSpPr>
        <p:spPr/>
        <p:txBody>
          <a:bodyPr/>
          <a:lstStyle/>
          <a:p>
            <a:fld id="{44959F78-1E96-964E-9172-51732C8481BF}" type="datetime1">
              <a:rPr lang="en-US" smtClean="0"/>
              <a:t>5/8/21</a:t>
            </a:fld>
            <a:endParaRPr lang="en-US"/>
          </a:p>
        </p:txBody>
      </p:sp>
      <p:sp>
        <p:nvSpPr>
          <p:cNvPr id="3" name="Footer Placeholder 2">
            <a:extLst>
              <a:ext uri="{FF2B5EF4-FFF2-40B4-BE49-F238E27FC236}">
                <a16:creationId xmlns:a16="http://schemas.microsoft.com/office/drawing/2014/main" id="{2D486969-F561-1F48-8099-006BB2A394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E50B70-77FA-1E49-B855-45EAC2A8AD12}"/>
              </a:ext>
            </a:extLst>
          </p:cNvPr>
          <p:cNvSpPr>
            <a:spLocks noGrp="1"/>
          </p:cNvSpPr>
          <p:nvPr>
            <p:ph type="sldNum" sz="quarter" idx="12"/>
          </p:nvPr>
        </p:nvSpPr>
        <p:spPr/>
        <p:txBody>
          <a:bodyPr/>
          <a:lstStyle/>
          <a:p>
            <a:fld id="{0B7C0970-32F0-8540-B4F6-A9BE9ED183D1}" type="slidenum">
              <a:rPr lang="en-US" smtClean="0"/>
              <a:t>‹#›</a:t>
            </a:fld>
            <a:endParaRPr lang="en-US"/>
          </a:p>
        </p:txBody>
      </p:sp>
    </p:spTree>
    <p:extLst>
      <p:ext uri="{BB962C8B-B14F-4D97-AF65-F5344CB8AC3E}">
        <p14:creationId xmlns:p14="http://schemas.microsoft.com/office/powerpoint/2010/main" val="2521292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996E3-F2EA-7A4D-9C74-17B8D13BEE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BE4319-A6C0-9F4E-B008-35E546161F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FCB7BA-A4BA-F141-8B77-01DFDE12D4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0D026D-9125-2A49-BFA1-F505C98259C8}"/>
              </a:ext>
            </a:extLst>
          </p:cNvPr>
          <p:cNvSpPr>
            <a:spLocks noGrp="1"/>
          </p:cNvSpPr>
          <p:nvPr>
            <p:ph type="dt" sz="half" idx="10"/>
          </p:nvPr>
        </p:nvSpPr>
        <p:spPr/>
        <p:txBody>
          <a:bodyPr/>
          <a:lstStyle/>
          <a:p>
            <a:fld id="{9CC8C43C-4914-654B-B3FB-C674B72D6074}" type="datetime1">
              <a:rPr lang="en-US" smtClean="0"/>
              <a:t>5/8/21</a:t>
            </a:fld>
            <a:endParaRPr lang="en-US"/>
          </a:p>
        </p:txBody>
      </p:sp>
      <p:sp>
        <p:nvSpPr>
          <p:cNvPr id="6" name="Footer Placeholder 5">
            <a:extLst>
              <a:ext uri="{FF2B5EF4-FFF2-40B4-BE49-F238E27FC236}">
                <a16:creationId xmlns:a16="http://schemas.microsoft.com/office/drawing/2014/main" id="{BF291686-9E40-1843-BC25-D050580668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3DFCCC-FB76-194B-87A5-0E7FD6119123}"/>
              </a:ext>
            </a:extLst>
          </p:cNvPr>
          <p:cNvSpPr>
            <a:spLocks noGrp="1"/>
          </p:cNvSpPr>
          <p:nvPr>
            <p:ph type="sldNum" sz="quarter" idx="12"/>
          </p:nvPr>
        </p:nvSpPr>
        <p:spPr/>
        <p:txBody>
          <a:bodyPr/>
          <a:lstStyle/>
          <a:p>
            <a:fld id="{0B7C0970-32F0-8540-B4F6-A9BE9ED183D1}" type="slidenum">
              <a:rPr lang="en-US" smtClean="0"/>
              <a:t>‹#›</a:t>
            </a:fld>
            <a:endParaRPr lang="en-US"/>
          </a:p>
        </p:txBody>
      </p:sp>
    </p:spTree>
    <p:extLst>
      <p:ext uri="{BB962C8B-B14F-4D97-AF65-F5344CB8AC3E}">
        <p14:creationId xmlns:p14="http://schemas.microsoft.com/office/powerpoint/2010/main" val="1613399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93C7A-2909-A24E-AE1E-25C79A5D5D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FE5A78-E554-FA41-906D-6FEE0DA243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F44113-F995-AC49-B259-5E8440B7B9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595996-A235-F14D-933D-E7FB547BFEE1}"/>
              </a:ext>
            </a:extLst>
          </p:cNvPr>
          <p:cNvSpPr>
            <a:spLocks noGrp="1"/>
          </p:cNvSpPr>
          <p:nvPr>
            <p:ph type="dt" sz="half" idx="10"/>
          </p:nvPr>
        </p:nvSpPr>
        <p:spPr/>
        <p:txBody>
          <a:bodyPr/>
          <a:lstStyle/>
          <a:p>
            <a:fld id="{42B0C835-57CB-E146-92E0-D4911AD8B09C}" type="datetime1">
              <a:rPr lang="en-US" smtClean="0"/>
              <a:t>5/8/21</a:t>
            </a:fld>
            <a:endParaRPr lang="en-US"/>
          </a:p>
        </p:txBody>
      </p:sp>
      <p:sp>
        <p:nvSpPr>
          <p:cNvPr id="6" name="Footer Placeholder 5">
            <a:extLst>
              <a:ext uri="{FF2B5EF4-FFF2-40B4-BE49-F238E27FC236}">
                <a16:creationId xmlns:a16="http://schemas.microsoft.com/office/drawing/2014/main" id="{C27F0228-95D4-8D41-B4F2-00802ADC90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BBCA11-89C3-DA4E-908C-ED75E978DC02}"/>
              </a:ext>
            </a:extLst>
          </p:cNvPr>
          <p:cNvSpPr>
            <a:spLocks noGrp="1"/>
          </p:cNvSpPr>
          <p:nvPr>
            <p:ph type="sldNum" sz="quarter" idx="12"/>
          </p:nvPr>
        </p:nvSpPr>
        <p:spPr/>
        <p:txBody>
          <a:bodyPr/>
          <a:lstStyle/>
          <a:p>
            <a:fld id="{0B7C0970-32F0-8540-B4F6-A9BE9ED183D1}" type="slidenum">
              <a:rPr lang="en-US" smtClean="0"/>
              <a:t>‹#›</a:t>
            </a:fld>
            <a:endParaRPr lang="en-US"/>
          </a:p>
        </p:txBody>
      </p:sp>
    </p:spTree>
    <p:extLst>
      <p:ext uri="{BB962C8B-B14F-4D97-AF65-F5344CB8AC3E}">
        <p14:creationId xmlns:p14="http://schemas.microsoft.com/office/powerpoint/2010/main" val="2079685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174F5B-2D9C-0649-B8E6-5A229F2807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8798EC-D71D-6A41-BE8E-BBC9567DF8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EF401-985E-5445-B1B8-14675BC5A3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555211-615E-F64F-83EE-B20D4CE91178}" type="datetime1">
              <a:rPr lang="en-US" smtClean="0"/>
              <a:t>5/8/21</a:t>
            </a:fld>
            <a:endParaRPr lang="en-US"/>
          </a:p>
        </p:txBody>
      </p:sp>
      <p:sp>
        <p:nvSpPr>
          <p:cNvPr id="5" name="Footer Placeholder 4">
            <a:extLst>
              <a:ext uri="{FF2B5EF4-FFF2-40B4-BE49-F238E27FC236}">
                <a16:creationId xmlns:a16="http://schemas.microsoft.com/office/drawing/2014/main" id="{7FAED0AB-E391-2745-B203-FE187E8BA8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D7B856-D0A4-1F44-995F-104AF949F1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7C0970-32F0-8540-B4F6-A9BE9ED183D1}" type="slidenum">
              <a:rPr lang="en-US" smtClean="0"/>
              <a:t>‹#›</a:t>
            </a:fld>
            <a:endParaRPr lang="en-US"/>
          </a:p>
        </p:txBody>
      </p:sp>
    </p:spTree>
    <p:extLst>
      <p:ext uri="{BB962C8B-B14F-4D97-AF65-F5344CB8AC3E}">
        <p14:creationId xmlns:p14="http://schemas.microsoft.com/office/powerpoint/2010/main" val="922884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5000"/>
                <a:lumOff val="95000"/>
              </a:schemeClr>
            </a:gs>
            <a:gs pos="47000">
              <a:schemeClr val="accent1">
                <a:lumMod val="45000"/>
                <a:lumOff val="55000"/>
              </a:schemeClr>
            </a:gs>
            <a:gs pos="100000">
              <a:srgbClr val="0070C0"/>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F064DC-DD18-894C-878A-F858B75A995C}"/>
              </a:ext>
            </a:extLst>
          </p:cNvPr>
          <p:cNvSpPr>
            <a:spLocks noGrp="1"/>
          </p:cNvSpPr>
          <p:nvPr>
            <p:ph type="sldNum" sz="quarter" idx="12"/>
          </p:nvPr>
        </p:nvSpPr>
        <p:spPr>
          <a:xfrm>
            <a:off x="8610600" y="6340852"/>
            <a:ext cx="2743200" cy="365125"/>
          </a:xfrm>
        </p:spPr>
        <p:txBody>
          <a:bodyPr/>
          <a:lstStyle/>
          <a:p>
            <a:fld id="{0B7C0970-32F0-8540-B4F6-A9BE9ED183D1}" type="slidenum">
              <a:rPr lang="en-US" smtClean="0"/>
              <a:t>1</a:t>
            </a:fld>
            <a:endParaRPr lang="en-US" dirty="0"/>
          </a:p>
        </p:txBody>
      </p:sp>
      <p:pic>
        <p:nvPicPr>
          <p:cNvPr id="6" name="Picture 5">
            <a:extLst>
              <a:ext uri="{FF2B5EF4-FFF2-40B4-BE49-F238E27FC236}">
                <a16:creationId xmlns:a16="http://schemas.microsoft.com/office/drawing/2014/main" id="{A4434EB5-D37F-7342-8449-B572E565629F}"/>
              </a:ext>
            </a:extLst>
          </p:cNvPr>
          <p:cNvPicPr>
            <a:picLocks noChangeAspect="1"/>
          </p:cNvPicPr>
          <p:nvPr/>
        </p:nvPicPr>
        <p:blipFill>
          <a:blip r:embed="rId3"/>
          <a:stretch>
            <a:fillRect/>
          </a:stretch>
        </p:blipFill>
        <p:spPr>
          <a:xfrm>
            <a:off x="2695780" y="2164930"/>
            <a:ext cx="6570125" cy="1754085"/>
          </a:xfrm>
          <a:prstGeom prst="rect">
            <a:avLst/>
          </a:prstGeom>
        </p:spPr>
      </p:pic>
    </p:spTree>
    <p:extLst>
      <p:ext uri="{BB962C8B-B14F-4D97-AF65-F5344CB8AC3E}">
        <p14:creationId xmlns:p14="http://schemas.microsoft.com/office/powerpoint/2010/main" val="2041362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itle 1"/>
          <p:cNvSpPr txBox="1">
            <a:spLocks noGrp="1"/>
          </p:cNvSpPr>
          <p:nvPr>
            <p:ph type="title"/>
          </p:nvPr>
        </p:nvSpPr>
        <p:spPr>
          <a:xfrm>
            <a:off x="838200" y="282100"/>
            <a:ext cx="10515600" cy="1165395"/>
          </a:xfrm>
          <a:prstGeom prst="rect">
            <a:avLst/>
          </a:prstGeom>
        </p:spPr>
        <p:txBody>
          <a:bodyPr/>
          <a:lstStyle/>
          <a:p>
            <a:r>
              <a:t>The Nature of Boat Wakes</a:t>
            </a:r>
          </a:p>
        </p:txBody>
      </p:sp>
      <p:sp>
        <p:nvSpPr>
          <p:cNvPr id="126" name="Content Placeholder 2"/>
          <p:cNvSpPr txBox="1">
            <a:spLocks noGrp="1"/>
          </p:cNvSpPr>
          <p:nvPr>
            <p:ph type="body" sz="half" idx="1"/>
          </p:nvPr>
        </p:nvSpPr>
        <p:spPr>
          <a:xfrm>
            <a:off x="838200" y="1672060"/>
            <a:ext cx="10515600" cy="3038206"/>
          </a:xfrm>
          <a:prstGeom prst="rect">
            <a:avLst/>
          </a:prstGeom>
        </p:spPr>
        <p:txBody>
          <a:bodyPr/>
          <a:lstStyle/>
          <a:p>
            <a:r>
              <a:t>Wakes are formed by 2 actions of a boat</a:t>
            </a:r>
          </a:p>
          <a:p>
            <a:pPr marL="685800" lvl="1" indent="-228600">
              <a:spcBef>
                <a:spcPts val="500"/>
              </a:spcBef>
              <a:defRPr sz="2400"/>
            </a:pPr>
            <a:r>
              <a:t>Displacement wakes – boats “plowing” the water with the bow</a:t>
            </a:r>
          </a:p>
          <a:p>
            <a:pPr marL="685800" lvl="1" indent="-228600">
              <a:spcBef>
                <a:spcPts val="500"/>
              </a:spcBef>
              <a:defRPr sz="2400"/>
            </a:pPr>
            <a:r>
              <a:t>Planning wakes – Transverse waves from the stern and propellers</a:t>
            </a:r>
          </a:p>
          <a:p>
            <a:r>
              <a:t>For Classical Wakes, Once formed – </a:t>
            </a:r>
          </a:p>
          <a:p>
            <a:pPr marL="685800" lvl="1" indent="-228600">
              <a:spcBef>
                <a:spcPts val="500"/>
              </a:spcBef>
              <a:defRPr sz="2400"/>
            </a:pPr>
            <a:r>
              <a:t>Wakes decay as the distance from the “sail line” as d</a:t>
            </a:r>
            <a:r>
              <a:rPr baseline="30000"/>
              <a:t>- 0.33</a:t>
            </a:r>
          </a:p>
          <a:p>
            <a:pPr marL="685800" lvl="1" indent="-228600">
              <a:spcBef>
                <a:spcPts val="500"/>
              </a:spcBef>
              <a:defRPr sz="2400"/>
            </a:pPr>
            <a:r>
              <a:t>Wakes decrease by half for every 8 fold increase in distance from the sail line</a:t>
            </a:r>
          </a:p>
        </p:txBody>
      </p:sp>
      <p:sp>
        <p:nvSpPr>
          <p:cNvPr id="130" name="Slide Number Placeholder 3"/>
          <p:cNvSpPr txBox="1">
            <a:spLocks noGrp="1"/>
          </p:cNvSpPr>
          <p:nvPr>
            <p:ph type="sldNum" sz="quarter" idx="2"/>
          </p:nvPr>
        </p:nvSpPr>
        <p:spPr>
          <a:xfrm>
            <a:off x="11095176" y="6404292"/>
            <a:ext cx="25862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10</a:t>
            </a:fld>
            <a:endParaRPr/>
          </a:p>
        </p:txBody>
      </p:sp>
      <p:graphicFrame>
        <p:nvGraphicFramePr>
          <p:cNvPr id="9" name="Chart 8">
            <a:extLst>
              <a:ext uri="{FF2B5EF4-FFF2-40B4-BE49-F238E27FC236}">
                <a16:creationId xmlns:a16="http://schemas.microsoft.com/office/drawing/2014/main" id="{5E86AE60-45E6-8E42-B197-695420E35C9F}"/>
              </a:ext>
            </a:extLst>
          </p:cNvPr>
          <p:cNvGraphicFramePr>
            <a:graphicFrameLocks/>
          </p:cNvGraphicFramePr>
          <p:nvPr>
            <p:extLst>
              <p:ext uri="{D42A27DB-BD31-4B8C-83A1-F6EECF244321}">
                <p14:modId xmlns:p14="http://schemas.microsoft.com/office/powerpoint/2010/main" val="3573937686"/>
              </p:ext>
            </p:extLst>
          </p:nvPr>
        </p:nvGraphicFramePr>
        <p:xfrm>
          <a:off x="3774016" y="4137169"/>
          <a:ext cx="4643967" cy="25230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04340452"/>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p:tmAbs val="0"/>
                                  </p:iterate>
                                  <p:childTnLst>
                                    <p:set>
                                      <p:cBhvr>
                                        <p:cTn id="6" fill="hold"/>
                                        <p:tgtEl>
                                          <p:spTgt spid="126">
                                            <p:bg/>
                                          </p:spTgt>
                                        </p:tgtEl>
                                        <p:attrNameLst>
                                          <p:attrName>style.visibility</p:attrName>
                                        </p:attrNameLst>
                                      </p:cBhvr>
                                      <p:to>
                                        <p:strVal val="visible"/>
                                      </p:to>
                                    </p:set>
                                    <p:anim calcmode="lin" valueType="num">
                                      <p:cBhvr>
                                        <p:cTn id="7" dur="1000" fill="hold"/>
                                        <p:tgtEl>
                                          <p:spTgt spid="126">
                                            <p:bg/>
                                          </p:spTgt>
                                        </p:tgtEl>
                                        <p:attrNameLst>
                                          <p:attrName>ppt_x</p:attrName>
                                        </p:attrNameLst>
                                      </p:cBhvr>
                                      <p:tavLst>
                                        <p:tav tm="0">
                                          <p:val>
                                            <p:strVal val="#ppt_x"/>
                                          </p:val>
                                        </p:tav>
                                        <p:tav tm="100000">
                                          <p:val>
                                            <p:strVal val="#ppt_x"/>
                                          </p:val>
                                        </p:tav>
                                      </p:tavLst>
                                    </p:anim>
                                    <p:anim calcmode="lin" valueType="num">
                                      <p:cBhvr>
                                        <p:cTn id="8" dur="1000" fill="hold"/>
                                        <p:tgtEl>
                                          <p:spTgt spid="126">
                                            <p:bg/>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1500"/>
                                  </p:stCondLst>
                                  <p:iterate>
                                    <p:tmAbs val="0"/>
                                  </p:iterate>
                                  <p:childTnLst>
                                    <p:set>
                                      <p:cBhvr>
                                        <p:cTn id="11" fill="hold"/>
                                        <p:tgtEl>
                                          <p:spTgt spid="126">
                                            <p:txEl>
                                              <p:pRg st="0" end="0"/>
                                            </p:txEl>
                                          </p:spTgt>
                                        </p:tgtEl>
                                        <p:attrNameLst>
                                          <p:attrName>style.visibility</p:attrName>
                                        </p:attrNameLst>
                                      </p:cBhvr>
                                      <p:to>
                                        <p:strVal val="visible"/>
                                      </p:to>
                                    </p:set>
                                    <p:anim calcmode="lin" valueType="num">
                                      <p:cBhvr>
                                        <p:cTn id="12" dur="1000" fill="hold"/>
                                        <p:tgtEl>
                                          <p:spTgt spid="126">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126">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3500"/>
                            </p:stCondLst>
                            <p:childTnLst>
                              <p:par>
                                <p:cTn id="15" presetID="2" presetClass="entr" presetSubtype="4" fill="hold" grpId="0" nodeType="afterEffect">
                                  <p:stCondLst>
                                    <p:cond delay="3000"/>
                                  </p:stCondLst>
                                  <p:iterate>
                                    <p:tmAbs val="0"/>
                                  </p:iterate>
                                  <p:childTnLst>
                                    <p:set>
                                      <p:cBhvr>
                                        <p:cTn id="16" fill="hold"/>
                                        <p:tgtEl>
                                          <p:spTgt spid="126">
                                            <p:txEl>
                                              <p:pRg st="1" end="1"/>
                                            </p:txEl>
                                          </p:spTgt>
                                        </p:tgtEl>
                                        <p:attrNameLst>
                                          <p:attrName>style.visibility</p:attrName>
                                        </p:attrNameLst>
                                      </p:cBhvr>
                                      <p:to>
                                        <p:strVal val="visible"/>
                                      </p:to>
                                    </p:set>
                                    <p:anim calcmode="lin" valueType="num">
                                      <p:cBhvr>
                                        <p:cTn id="17" dur="1000" fill="hold"/>
                                        <p:tgtEl>
                                          <p:spTgt spid="126">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126">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7500"/>
                            </p:stCondLst>
                            <p:childTnLst>
                              <p:par>
                                <p:cTn id="20" presetID="2" presetClass="entr" presetSubtype="4" fill="hold" grpId="0" nodeType="afterEffect">
                                  <p:stCondLst>
                                    <p:cond delay="4000"/>
                                  </p:stCondLst>
                                  <p:iterate>
                                    <p:tmAbs val="0"/>
                                  </p:iterate>
                                  <p:childTnLst>
                                    <p:set>
                                      <p:cBhvr>
                                        <p:cTn id="21" fill="hold"/>
                                        <p:tgtEl>
                                          <p:spTgt spid="126">
                                            <p:txEl>
                                              <p:pRg st="2" end="2"/>
                                            </p:txEl>
                                          </p:spTgt>
                                        </p:tgtEl>
                                        <p:attrNameLst>
                                          <p:attrName>style.visibility</p:attrName>
                                        </p:attrNameLst>
                                      </p:cBhvr>
                                      <p:to>
                                        <p:strVal val="visible"/>
                                      </p:to>
                                    </p:set>
                                    <p:anim calcmode="lin" valueType="num">
                                      <p:cBhvr>
                                        <p:cTn id="22" dur="1000" fill="hold"/>
                                        <p:tgtEl>
                                          <p:spTgt spid="12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26">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500"/>
                            </p:stCondLst>
                            <p:childTnLst>
                              <p:par>
                                <p:cTn id="25" presetID="2" presetClass="entr" presetSubtype="4" fill="hold" grpId="0" nodeType="afterEffect">
                                  <p:stCondLst>
                                    <p:cond delay="4000"/>
                                  </p:stCondLst>
                                  <p:iterate>
                                    <p:tmAbs val="0"/>
                                  </p:iterate>
                                  <p:childTnLst>
                                    <p:set>
                                      <p:cBhvr>
                                        <p:cTn id="26" fill="hold"/>
                                        <p:tgtEl>
                                          <p:spTgt spid="126">
                                            <p:txEl>
                                              <p:pRg st="3" end="3"/>
                                            </p:txEl>
                                          </p:spTgt>
                                        </p:tgtEl>
                                        <p:attrNameLst>
                                          <p:attrName>style.visibility</p:attrName>
                                        </p:attrNameLst>
                                      </p:cBhvr>
                                      <p:to>
                                        <p:strVal val="visible"/>
                                      </p:to>
                                    </p:set>
                                    <p:anim calcmode="lin" valueType="num">
                                      <p:cBhvr>
                                        <p:cTn id="27" dur="1000" fill="hold"/>
                                        <p:tgtEl>
                                          <p:spTgt spid="126">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26">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7500"/>
                            </p:stCondLst>
                            <p:childTnLst>
                              <p:par>
                                <p:cTn id="30" presetID="2" presetClass="entr" presetSubtype="4" fill="hold" grpId="0" nodeType="afterEffect">
                                  <p:stCondLst>
                                    <p:cond delay="3000"/>
                                  </p:stCondLst>
                                  <p:iterate>
                                    <p:tmAbs val="0"/>
                                  </p:iterate>
                                  <p:childTnLst>
                                    <p:set>
                                      <p:cBhvr>
                                        <p:cTn id="31" fill="hold"/>
                                        <p:tgtEl>
                                          <p:spTgt spid="126">
                                            <p:txEl>
                                              <p:pRg st="4" end="4"/>
                                            </p:txEl>
                                          </p:spTgt>
                                        </p:tgtEl>
                                        <p:attrNameLst>
                                          <p:attrName>style.visibility</p:attrName>
                                        </p:attrNameLst>
                                      </p:cBhvr>
                                      <p:to>
                                        <p:strVal val="visible"/>
                                      </p:to>
                                    </p:set>
                                    <p:anim calcmode="lin" valueType="num">
                                      <p:cBhvr>
                                        <p:cTn id="32" dur="1000" fill="hold"/>
                                        <p:tgtEl>
                                          <p:spTgt spid="126">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26">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21500"/>
                            </p:stCondLst>
                            <p:childTnLst>
                              <p:par>
                                <p:cTn id="35" presetID="2" presetClass="entr" presetSubtype="4" fill="hold" grpId="0" nodeType="afterEffect">
                                  <p:stCondLst>
                                    <p:cond delay="4500"/>
                                  </p:stCondLst>
                                  <p:iterate>
                                    <p:tmAbs val="0"/>
                                  </p:iterate>
                                  <p:childTnLst>
                                    <p:set>
                                      <p:cBhvr>
                                        <p:cTn id="36" fill="hold"/>
                                        <p:tgtEl>
                                          <p:spTgt spid="126">
                                            <p:txEl>
                                              <p:pRg st="5" end="5"/>
                                            </p:txEl>
                                          </p:spTgt>
                                        </p:tgtEl>
                                        <p:attrNameLst>
                                          <p:attrName>style.visibility</p:attrName>
                                        </p:attrNameLst>
                                      </p:cBhvr>
                                      <p:to>
                                        <p:strVal val="visible"/>
                                      </p:to>
                                    </p:set>
                                    <p:anim calcmode="lin" valueType="num">
                                      <p:cBhvr>
                                        <p:cTn id="37" dur="1000" fill="hold"/>
                                        <p:tgtEl>
                                          <p:spTgt spid="126">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126">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7000"/>
                            </p:stCondLst>
                            <p:childTnLst>
                              <p:par>
                                <p:cTn id="40" presetID="9" presetClass="entr" presetSubtype="0" fill="hold" grpId="0" nodeType="afterEffect">
                                  <p:stCondLst>
                                    <p:cond delay="4500"/>
                                  </p:stCondLst>
                                  <p:childTnLst>
                                    <p:set>
                                      <p:cBhvr>
                                        <p:cTn id="41" dur="1" fill="hold">
                                          <p:stCondLst>
                                            <p:cond delay="0"/>
                                          </p:stCondLst>
                                        </p:cTn>
                                        <p:tgtEl>
                                          <p:spTgt spid="9"/>
                                        </p:tgtEl>
                                        <p:attrNameLst>
                                          <p:attrName>style.visibility</p:attrName>
                                        </p:attrNameLst>
                                      </p:cBhvr>
                                      <p:to>
                                        <p:strVal val="visible"/>
                                      </p:to>
                                    </p:set>
                                    <p:animEffect transition="in" filter="dissolv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uiExpand="1" build="p" animBg="1" advAuto="0"/>
      <p:bldGraphic spid="9"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FB425-2719-E74D-9BB0-CE4E60EBA00B}"/>
              </a:ext>
            </a:extLst>
          </p:cNvPr>
          <p:cNvSpPr>
            <a:spLocks noGrp="1"/>
          </p:cNvSpPr>
          <p:nvPr>
            <p:ph type="title"/>
          </p:nvPr>
        </p:nvSpPr>
        <p:spPr/>
        <p:txBody>
          <a:bodyPr/>
          <a:lstStyle/>
          <a:p>
            <a:r>
              <a:rPr lang="en-US" dirty="0"/>
              <a:t>Boat Speed vs Wave Height</a:t>
            </a:r>
          </a:p>
        </p:txBody>
      </p:sp>
      <p:sp>
        <p:nvSpPr>
          <p:cNvPr id="4" name="Slide Number Placeholder 3">
            <a:extLst>
              <a:ext uri="{FF2B5EF4-FFF2-40B4-BE49-F238E27FC236}">
                <a16:creationId xmlns:a16="http://schemas.microsoft.com/office/drawing/2014/main" id="{C13F8686-C96D-D947-BB5A-95CE133ADD9C}"/>
              </a:ext>
            </a:extLst>
          </p:cNvPr>
          <p:cNvSpPr>
            <a:spLocks noGrp="1"/>
          </p:cNvSpPr>
          <p:nvPr>
            <p:ph type="sldNum" sz="quarter" idx="12"/>
          </p:nvPr>
        </p:nvSpPr>
        <p:spPr/>
        <p:txBody>
          <a:bodyPr/>
          <a:lstStyle/>
          <a:p>
            <a:fld id="{0B7C0970-32F0-8540-B4F6-A9BE9ED183D1}" type="slidenum">
              <a:rPr lang="en-US" smtClean="0"/>
              <a:t>11</a:t>
            </a:fld>
            <a:endParaRPr lang="en-US" dirty="0"/>
          </a:p>
        </p:txBody>
      </p:sp>
      <p:pic>
        <p:nvPicPr>
          <p:cNvPr id="6" name="Picture 5">
            <a:extLst>
              <a:ext uri="{FF2B5EF4-FFF2-40B4-BE49-F238E27FC236}">
                <a16:creationId xmlns:a16="http://schemas.microsoft.com/office/drawing/2014/main" id="{B4F6C0A2-0274-3543-A385-DFB29A887A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16642" y="2776885"/>
            <a:ext cx="6981638" cy="4005552"/>
          </a:xfrm>
          <a:prstGeom prst="rect">
            <a:avLst/>
          </a:prstGeom>
        </p:spPr>
      </p:pic>
      <p:sp>
        <p:nvSpPr>
          <p:cNvPr id="3" name="TextBox 2">
            <a:extLst>
              <a:ext uri="{FF2B5EF4-FFF2-40B4-BE49-F238E27FC236}">
                <a16:creationId xmlns:a16="http://schemas.microsoft.com/office/drawing/2014/main" id="{238AC36F-23D1-DF45-92F5-B7E72E185D07}"/>
              </a:ext>
            </a:extLst>
          </p:cNvPr>
          <p:cNvSpPr txBox="1"/>
          <p:nvPr/>
        </p:nvSpPr>
        <p:spPr>
          <a:xfrm>
            <a:off x="2054297" y="2069592"/>
            <a:ext cx="8689751" cy="646331"/>
          </a:xfrm>
          <a:prstGeom prst="rect">
            <a:avLst/>
          </a:prstGeom>
          <a:noFill/>
        </p:spPr>
        <p:txBody>
          <a:bodyPr wrap="none" rtlCol="0">
            <a:spAutoFit/>
          </a:bodyPr>
          <a:lstStyle/>
          <a:p>
            <a:r>
              <a:rPr lang="en-US" dirty="0"/>
              <a:t>This chart shows the wake height versus boat speed</a:t>
            </a:r>
          </a:p>
          <a:p>
            <a:r>
              <a:rPr lang="en-US" dirty="0"/>
              <a:t>Note that the maximum wake generation occurs at a relatively slow speed—6 to 12 mph</a:t>
            </a:r>
          </a:p>
        </p:txBody>
      </p:sp>
      <p:sp>
        <p:nvSpPr>
          <p:cNvPr id="5" name="TextBox 4">
            <a:extLst>
              <a:ext uri="{FF2B5EF4-FFF2-40B4-BE49-F238E27FC236}">
                <a16:creationId xmlns:a16="http://schemas.microsoft.com/office/drawing/2014/main" id="{2A824FE1-289E-A841-BDDD-D42C98BD7EAB}"/>
              </a:ext>
            </a:extLst>
          </p:cNvPr>
          <p:cNvSpPr txBox="1"/>
          <p:nvPr/>
        </p:nvSpPr>
        <p:spPr>
          <a:xfrm>
            <a:off x="3967291" y="5857638"/>
            <a:ext cx="336698" cy="307777"/>
          </a:xfrm>
          <a:prstGeom prst="rect">
            <a:avLst/>
          </a:prstGeom>
          <a:noFill/>
        </p:spPr>
        <p:txBody>
          <a:bodyPr wrap="square" rtlCol="0">
            <a:spAutoFit/>
          </a:bodyPr>
          <a:lstStyle/>
          <a:p>
            <a:r>
              <a:rPr lang="en-US" sz="1400" dirty="0"/>
              <a:t>6</a:t>
            </a:r>
          </a:p>
        </p:txBody>
      </p:sp>
      <p:sp>
        <p:nvSpPr>
          <p:cNvPr id="7" name="TextBox 6">
            <a:extLst>
              <a:ext uri="{FF2B5EF4-FFF2-40B4-BE49-F238E27FC236}">
                <a16:creationId xmlns:a16="http://schemas.microsoft.com/office/drawing/2014/main" id="{A08AA50E-07B9-7D49-ACDD-9A709062D86A}"/>
              </a:ext>
            </a:extLst>
          </p:cNvPr>
          <p:cNvSpPr txBox="1"/>
          <p:nvPr/>
        </p:nvSpPr>
        <p:spPr>
          <a:xfrm>
            <a:off x="5020058" y="5890251"/>
            <a:ext cx="471374" cy="307777"/>
          </a:xfrm>
          <a:prstGeom prst="rect">
            <a:avLst/>
          </a:prstGeom>
          <a:noFill/>
        </p:spPr>
        <p:txBody>
          <a:bodyPr wrap="square" rtlCol="0">
            <a:spAutoFit/>
          </a:bodyPr>
          <a:lstStyle/>
          <a:p>
            <a:r>
              <a:rPr lang="en-US" sz="1400" dirty="0"/>
              <a:t>12</a:t>
            </a:r>
          </a:p>
        </p:txBody>
      </p:sp>
    </p:spTree>
    <p:extLst>
      <p:ext uri="{BB962C8B-B14F-4D97-AF65-F5344CB8AC3E}">
        <p14:creationId xmlns:p14="http://schemas.microsoft.com/office/powerpoint/2010/main" val="400598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nodeType="afterEffect">
                                  <p:stCondLst>
                                    <p:cond delay="2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3500"/>
                            </p:stCondLst>
                            <p:childTnLst>
                              <p:par>
                                <p:cTn id="11" presetID="1" presetClass="entr" presetSubtype="0" fill="hold" nodeType="afterEffect">
                                  <p:stCondLst>
                                    <p:cond delay="250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AC9CE-84BB-AF4E-A931-7D24C8252880}"/>
              </a:ext>
            </a:extLst>
          </p:cNvPr>
          <p:cNvSpPr>
            <a:spLocks noGrp="1"/>
          </p:cNvSpPr>
          <p:nvPr>
            <p:ph type="title"/>
          </p:nvPr>
        </p:nvSpPr>
        <p:spPr/>
        <p:txBody>
          <a:bodyPr/>
          <a:lstStyle/>
          <a:p>
            <a:pPr algn="ctr"/>
            <a:r>
              <a:rPr lang="en-US" dirty="0"/>
              <a:t>How Much Wake do we Get?</a:t>
            </a:r>
          </a:p>
        </p:txBody>
      </p:sp>
      <p:graphicFrame>
        <p:nvGraphicFramePr>
          <p:cNvPr id="4" name="Table 3">
            <a:extLst>
              <a:ext uri="{FF2B5EF4-FFF2-40B4-BE49-F238E27FC236}">
                <a16:creationId xmlns:a16="http://schemas.microsoft.com/office/drawing/2014/main" id="{F15E5932-0699-5B4A-B01F-731CEF0D97B6}"/>
              </a:ext>
            </a:extLst>
          </p:cNvPr>
          <p:cNvGraphicFramePr>
            <a:graphicFrameLocks noGrp="1"/>
          </p:cNvGraphicFramePr>
          <p:nvPr/>
        </p:nvGraphicFramePr>
        <p:xfrm>
          <a:off x="906237" y="1755315"/>
          <a:ext cx="9837964" cy="3167209"/>
        </p:xfrm>
        <a:graphic>
          <a:graphicData uri="http://schemas.openxmlformats.org/drawingml/2006/table">
            <a:tbl>
              <a:tblPr firstRow="1" bandRow="1">
                <a:tableStyleId>{5C22544A-7EE6-4342-B048-85BDC9FD1C3A}</a:tableStyleId>
              </a:tblPr>
              <a:tblGrid>
                <a:gridCol w="1855264">
                  <a:extLst>
                    <a:ext uri="{9D8B030D-6E8A-4147-A177-3AD203B41FA5}">
                      <a16:colId xmlns:a16="http://schemas.microsoft.com/office/drawing/2014/main" val="243413943"/>
                    </a:ext>
                  </a:extLst>
                </a:gridCol>
                <a:gridCol w="1596540">
                  <a:extLst>
                    <a:ext uri="{9D8B030D-6E8A-4147-A177-3AD203B41FA5}">
                      <a16:colId xmlns:a16="http://schemas.microsoft.com/office/drawing/2014/main" val="3820483275"/>
                    </a:ext>
                  </a:extLst>
                </a:gridCol>
                <a:gridCol w="1596540">
                  <a:extLst>
                    <a:ext uri="{9D8B030D-6E8A-4147-A177-3AD203B41FA5}">
                      <a16:colId xmlns:a16="http://schemas.microsoft.com/office/drawing/2014/main" val="4097009844"/>
                    </a:ext>
                  </a:extLst>
                </a:gridCol>
                <a:gridCol w="1596540">
                  <a:extLst>
                    <a:ext uri="{9D8B030D-6E8A-4147-A177-3AD203B41FA5}">
                      <a16:colId xmlns:a16="http://schemas.microsoft.com/office/drawing/2014/main" val="1820457693"/>
                    </a:ext>
                  </a:extLst>
                </a:gridCol>
                <a:gridCol w="1596540">
                  <a:extLst>
                    <a:ext uri="{9D8B030D-6E8A-4147-A177-3AD203B41FA5}">
                      <a16:colId xmlns:a16="http://schemas.microsoft.com/office/drawing/2014/main" val="2593464858"/>
                    </a:ext>
                  </a:extLst>
                </a:gridCol>
                <a:gridCol w="1596540">
                  <a:extLst>
                    <a:ext uri="{9D8B030D-6E8A-4147-A177-3AD203B41FA5}">
                      <a16:colId xmlns:a16="http://schemas.microsoft.com/office/drawing/2014/main" val="1931781886"/>
                    </a:ext>
                  </a:extLst>
                </a:gridCol>
              </a:tblGrid>
              <a:tr h="611784">
                <a:tc>
                  <a:txBody>
                    <a:bodyPr/>
                    <a:lstStyle/>
                    <a:p>
                      <a:pPr algn="ctr" fontAlgn="b"/>
                      <a:r>
                        <a:rPr lang="en-US" sz="1800" b="0" i="0" u="none" strike="noStrike" dirty="0">
                          <a:solidFill>
                            <a:schemeClr val="bg1">
                              <a:lumMod val="95000"/>
                            </a:schemeClr>
                          </a:solidFill>
                          <a:effectLst/>
                          <a:latin typeface="Calibri" panose="020F0502020204030204" pitchFamily="34" charset="0"/>
                        </a:rPr>
                        <a:t>Initial Wave Height Ft.</a:t>
                      </a:r>
                    </a:p>
                  </a:txBody>
                  <a:tcPr marL="9525" marR="9525" marT="9525" marB="0" anchor="ctr"/>
                </a:tc>
                <a:tc>
                  <a:txBody>
                    <a:bodyPr/>
                    <a:lstStyle/>
                    <a:p>
                      <a:pPr algn="ctr" fontAlgn="b"/>
                      <a:r>
                        <a:rPr lang="en-US" sz="1800" b="0" i="0" u="none" strike="noStrike" dirty="0">
                          <a:solidFill>
                            <a:schemeClr val="bg1">
                              <a:lumMod val="95000"/>
                            </a:schemeClr>
                          </a:solidFill>
                          <a:effectLst/>
                          <a:latin typeface="Calibri" panose="020F0502020204030204" pitchFamily="34" charset="0"/>
                        </a:rPr>
                        <a:t>Height at 200 ft.</a:t>
                      </a:r>
                    </a:p>
                  </a:txBody>
                  <a:tcPr marL="9525" marR="9525" marT="9525" marB="0" anchor="ctr"/>
                </a:tc>
                <a:tc>
                  <a:txBody>
                    <a:bodyPr/>
                    <a:lstStyle/>
                    <a:p>
                      <a:pPr algn="ctr" fontAlgn="b"/>
                      <a:r>
                        <a:rPr lang="en-US" sz="1800" b="0" i="0" u="none" strike="noStrike" dirty="0">
                          <a:solidFill>
                            <a:schemeClr val="bg1">
                              <a:lumMod val="95000"/>
                            </a:schemeClr>
                          </a:solidFill>
                          <a:effectLst/>
                          <a:latin typeface="Calibri" panose="020F0502020204030204" pitchFamily="34" charset="0"/>
                        </a:rPr>
                        <a:t>Height at 300 ft.</a:t>
                      </a:r>
                    </a:p>
                  </a:txBody>
                  <a:tcPr marL="9525" marR="9525" marT="9525" marB="0" anchor="ctr"/>
                </a:tc>
                <a:tc>
                  <a:txBody>
                    <a:bodyPr/>
                    <a:lstStyle/>
                    <a:p>
                      <a:pPr algn="ctr" fontAlgn="b"/>
                      <a:r>
                        <a:rPr lang="en-US" sz="1800" b="0" i="0" u="none" strike="noStrike" dirty="0">
                          <a:solidFill>
                            <a:schemeClr val="bg1">
                              <a:lumMod val="95000"/>
                            </a:schemeClr>
                          </a:solidFill>
                          <a:effectLst/>
                          <a:latin typeface="Calibri" panose="020F0502020204030204" pitchFamily="34" charset="0"/>
                        </a:rPr>
                        <a:t>Height at 400 ft.</a:t>
                      </a:r>
                    </a:p>
                  </a:txBody>
                  <a:tcPr marL="9525" marR="9525" marT="9525" marB="0" anchor="ctr"/>
                </a:tc>
                <a:tc>
                  <a:txBody>
                    <a:bodyPr/>
                    <a:lstStyle/>
                    <a:p>
                      <a:pPr algn="ctr" fontAlgn="b"/>
                      <a:r>
                        <a:rPr lang="en-US" sz="1800" b="0" i="0" u="none" strike="noStrike" dirty="0">
                          <a:solidFill>
                            <a:schemeClr val="bg1">
                              <a:lumMod val="95000"/>
                            </a:schemeClr>
                          </a:solidFill>
                          <a:effectLst/>
                          <a:latin typeface="Calibri" panose="020F0502020204030204" pitchFamily="34" charset="0"/>
                        </a:rPr>
                        <a:t>Height at  500 ft.</a:t>
                      </a:r>
                    </a:p>
                  </a:txBody>
                  <a:tcPr marL="9525" marR="9525" marT="9525" marB="0" anchor="ctr"/>
                </a:tc>
                <a:tc>
                  <a:txBody>
                    <a:bodyPr/>
                    <a:lstStyle/>
                    <a:p>
                      <a:pPr algn="ctr" fontAlgn="b"/>
                      <a:r>
                        <a:rPr lang="en-US" sz="1800" b="0" i="0" u="none" strike="noStrike" dirty="0">
                          <a:solidFill>
                            <a:schemeClr val="bg1">
                              <a:lumMod val="95000"/>
                            </a:schemeClr>
                          </a:solidFill>
                          <a:effectLst/>
                          <a:latin typeface="Calibri" panose="020F0502020204030204" pitchFamily="34" charset="0"/>
                        </a:rPr>
                        <a:t>Distance to        1 Foot Height</a:t>
                      </a:r>
                    </a:p>
                  </a:txBody>
                  <a:tcPr marL="9525" marR="9525" marT="9525" marB="0" anchor="ctr"/>
                </a:tc>
                <a:extLst>
                  <a:ext uri="{0D108BD9-81ED-4DB2-BD59-A6C34878D82A}">
                    <a16:rowId xmlns:a16="http://schemas.microsoft.com/office/drawing/2014/main" val="934758047"/>
                  </a:ext>
                </a:extLst>
              </a:tr>
              <a:tr h="511085">
                <a:tc>
                  <a:txBody>
                    <a:bodyPr/>
                    <a:lstStyle/>
                    <a:p>
                      <a:pPr algn="ctr" fontAlgn="b"/>
                      <a:r>
                        <a:rPr lang="en-US" sz="1800" b="0" i="0" u="none" strike="noStrike" dirty="0">
                          <a:solidFill>
                            <a:srgbClr val="000000"/>
                          </a:solidFill>
                          <a:effectLst/>
                          <a:latin typeface="Calibri" panose="020F0502020204030204" pitchFamily="34" charset="0"/>
                        </a:rPr>
                        <a:t>5</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2.32 ft.</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2.03 ft.</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1.84 ft.</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1.7 ft.</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2,500 ft.</a:t>
                      </a:r>
                    </a:p>
                  </a:txBody>
                  <a:tcPr marL="9525" marR="9525" marT="9525" marB="0" anchor="ctr"/>
                </a:tc>
                <a:extLst>
                  <a:ext uri="{0D108BD9-81ED-4DB2-BD59-A6C34878D82A}">
                    <a16:rowId xmlns:a16="http://schemas.microsoft.com/office/drawing/2014/main" val="1320899053"/>
                  </a:ext>
                </a:extLst>
              </a:tr>
              <a:tr h="511085">
                <a:tc>
                  <a:txBody>
                    <a:bodyPr/>
                    <a:lstStyle/>
                    <a:p>
                      <a:pPr algn="ctr" fontAlgn="b"/>
                      <a:r>
                        <a:rPr lang="en-US" sz="1800" b="0" i="0" u="none" strike="noStrike" dirty="0">
                          <a:solidFill>
                            <a:srgbClr val="000000"/>
                          </a:solidFill>
                          <a:effectLst/>
                          <a:highlight>
                            <a:srgbClr val="FFFF00"/>
                          </a:highlight>
                          <a:latin typeface="Calibri" panose="020F0502020204030204" pitchFamily="34" charset="0"/>
                        </a:rPr>
                        <a:t>4</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1.86 ft.</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1.62 ft.</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1.48 ft.</a:t>
                      </a:r>
                    </a:p>
                  </a:txBody>
                  <a:tcPr marL="9525" marR="9525" marT="9525" marB="0" anchor="ctr"/>
                </a:tc>
                <a:tc>
                  <a:txBody>
                    <a:bodyPr/>
                    <a:lstStyle/>
                    <a:p>
                      <a:pPr algn="ctr" fontAlgn="b"/>
                      <a:r>
                        <a:rPr lang="en-US" sz="1800" b="0" i="0" u="none" strike="noStrike" dirty="0">
                          <a:solidFill>
                            <a:srgbClr val="000000"/>
                          </a:solidFill>
                          <a:effectLst/>
                          <a:highlight>
                            <a:srgbClr val="FFFF00"/>
                          </a:highlight>
                          <a:latin typeface="Calibri" panose="020F0502020204030204" pitchFamily="34" charset="0"/>
                        </a:rPr>
                        <a:t>1.37 ft.</a:t>
                      </a:r>
                    </a:p>
                  </a:txBody>
                  <a:tcPr marL="9525" marR="9525" marT="9525" marB="0" anchor="ctr"/>
                </a:tc>
                <a:tc>
                  <a:txBody>
                    <a:bodyPr/>
                    <a:lstStyle/>
                    <a:p>
                      <a:pPr algn="ctr" fontAlgn="b"/>
                      <a:r>
                        <a:rPr lang="en-US" sz="1800" b="0" i="0" u="none" strike="noStrike" dirty="0">
                          <a:solidFill>
                            <a:srgbClr val="000000"/>
                          </a:solidFill>
                          <a:effectLst/>
                          <a:highlight>
                            <a:srgbClr val="FFFF00"/>
                          </a:highlight>
                          <a:latin typeface="Calibri" panose="020F0502020204030204" pitchFamily="34" charset="0"/>
                        </a:rPr>
                        <a:t>1,280 ft.</a:t>
                      </a:r>
                    </a:p>
                  </a:txBody>
                  <a:tcPr marL="9525" marR="9525" marT="9525" marB="0" anchor="ctr"/>
                </a:tc>
                <a:extLst>
                  <a:ext uri="{0D108BD9-81ED-4DB2-BD59-A6C34878D82A}">
                    <a16:rowId xmlns:a16="http://schemas.microsoft.com/office/drawing/2014/main" val="1963745565"/>
                  </a:ext>
                </a:extLst>
              </a:tr>
              <a:tr h="511085">
                <a:tc>
                  <a:txBody>
                    <a:bodyPr/>
                    <a:lstStyle/>
                    <a:p>
                      <a:pPr algn="ctr" fontAlgn="b"/>
                      <a:r>
                        <a:rPr lang="en-US" sz="1800" b="0" i="0" u="none" strike="noStrike" dirty="0">
                          <a:solidFill>
                            <a:srgbClr val="000000"/>
                          </a:solidFill>
                          <a:effectLst/>
                          <a:highlight>
                            <a:srgbClr val="FFFF00"/>
                          </a:highlight>
                          <a:latin typeface="Calibri" panose="020F0502020204030204" pitchFamily="34" charset="0"/>
                        </a:rPr>
                        <a:t>3</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1.39 ft.</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1.22 ft.</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1.11 ft.</a:t>
                      </a:r>
                    </a:p>
                  </a:txBody>
                  <a:tcPr marL="9525" marR="9525" marT="9525" marB="0" anchor="ctr"/>
                </a:tc>
                <a:tc>
                  <a:txBody>
                    <a:bodyPr/>
                    <a:lstStyle/>
                    <a:p>
                      <a:pPr algn="ctr" fontAlgn="b"/>
                      <a:r>
                        <a:rPr lang="en-US" sz="1800" b="0" i="0" u="none" strike="noStrike" dirty="0">
                          <a:solidFill>
                            <a:srgbClr val="000000"/>
                          </a:solidFill>
                          <a:effectLst/>
                          <a:highlight>
                            <a:srgbClr val="FFFF00"/>
                          </a:highlight>
                          <a:latin typeface="Calibri" panose="020F0502020204030204" pitchFamily="34" charset="0"/>
                        </a:rPr>
                        <a:t>1.03 ft.</a:t>
                      </a:r>
                    </a:p>
                  </a:txBody>
                  <a:tcPr marL="9525" marR="9525" marT="9525" marB="0" anchor="ctr"/>
                </a:tc>
                <a:tc>
                  <a:txBody>
                    <a:bodyPr/>
                    <a:lstStyle/>
                    <a:p>
                      <a:pPr algn="ctr" fontAlgn="b"/>
                      <a:r>
                        <a:rPr lang="en-US" sz="1800" b="0" i="0" u="none" strike="noStrike" dirty="0">
                          <a:solidFill>
                            <a:srgbClr val="000000"/>
                          </a:solidFill>
                          <a:effectLst/>
                          <a:highlight>
                            <a:srgbClr val="FFFF00"/>
                          </a:highlight>
                          <a:latin typeface="Calibri" panose="020F0502020204030204" pitchFamily="34" charset="0"/>
                        </a:rPr>
                        <a:t>540 ft.</a:t>
                      </a:r>
                    </a:p>
                  </a:txBody>
                  <a:tcPr marL="9525" marR="9525" marT="9525" marB="0" anchor="ctr"/>
                </a:tc>
                <a:extLst>
                  <a:ext uri="{0D108BD9-81ED-4DB2-BD59-A6C34878D82A}">
                    <a16:rowId xmlns:a16="http://schemas.microsoft.com/office/drawing/2014/main" val="2335311251"/>
                  </a:ext>
                </a:extLst>
              </a:tr>
              <a:tr h="511085">
                <a:tc>
                  <a:txBody>
                    <a:bodyPr/>
                    <a:lstStyle/>
                    <a:p>
                      <a:pPr algn="ctr" fontAlgn="b"/>
                      <a:r>
                        <a:rPr lang="en-US" sz="1800" b="0" i="0" u="none" strike="noStrike">
                          <a:solidFill>
                            <a:srgbClr val="000000"/>
                          </a:solidFill>
                          <a:effectLst/>
                          <a:latin typeface="Calibri" panose="020F0502020204030204" pitchFamily="34" charset="0"/>
                        </a:rPr>
                        <a:t>2</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0.93 ft.</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0.81 ft.</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0.74 ft.</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0.68 ft.</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160 ft.</a:t>
                      </a:r>
                    </a:p>
                  </a:txBody>
                  <a:tcPr marL="9525" marR="9525" marT="9525" marB="0" anchor="ctr"/>
                </a:tc>
                <a:extLst>
                  <a:ext uri="{0D108BD9-81ED-4DB2-BD59-A6C34878D82A}">
                    <a16:rowId xmlns:a16="http://schemas.microsoft.com/office/drawing/2014/main" val="1657527461"/>
                  </a:ext>
                </a:extLst>
              </a:tr>
              <a:tr h="511085">
                <a:tc>
                  <a:txBody>
                    <a:bodyPr/>
                    <a:lstStyle/>
                    <a:p>
                      <a:pPr algn="ctr" fontAlgn="b"/>
                      <a:r>
                        <a:rPr lang="en-US" sz="1800" b="0" i="0" u="none" strike="noStrike">
                          <a:solidFill>
                            <a:srgbClr val="000000"/>
                          </a:solidFill>
                          <a:effectLst/>
                          <a:latin typeface="Calibri" panose="020F0502020204030204" pitchFamily="34" charset="0"/>
                        </a:rPr>
                        <a:t>1</a:t>
                      </a: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20 ft.</a:t>
                      </a:r>
                    </a:p>
                  </a:txBody>
                  <a:tcPr marL="9525" marR="9525" marT="9525" marB="0" anchor="ctr"/>
                </a:tc>
                <a:extLst>
                  <a:ext uri="{0D108BD9-81ED-4DB2-BD59-A6C34878D82A}">
                    <a16:rowId xmlns:a16="http://schemas.microsoft.com/office/drawing/2014/main" val="1802134337"/>
                  </a:ext>
                </a:extLst>
              </a:tr>
            </a:tbl>
          </a:graphicData>
        </a:graphic>
      </p:graphicFrame>
      <p:sp>
        <p:nvSpPr>
          <p:cNvPr id="5" name="TextBox 4">
            <a:extLst>
              <a:ext uri="{FF2B5EF4-FFF2-40B4-BE49-F238E27FC236}">
                <a16:creationId xmlns:a16="http://schemas.microsoft.com/office/drawing/2014/main" id="{C7FE76FF-C026-244D-A199-D2101A4753C1}"/>
              </a:ext>
            </a:extLst>
          </p:cNvPr>
          <p:cNvSpPr txBox="1"/>
          <p:nvPr/>
        </p:nvSpPr>
        <p:spPr>
          <a:xfrm>
            <a:off x="571500" y="5331278"/>
            <a:ext cx="11046279" cy="830997"/>
          </a:xfrm>
          <a:prstGeom prst="rect">
            <a:avLst/>
          </a:prstGeom>
          <a:noFill/>
        </p:spPr>
        <p:txBody>
          <a:bodyPr wrap="square" rtlCol="0">
            <a:spAutoFit/>
          </a:bodyPr>
          <a:lstStyle/>
          <a:p>
            <a:r>
              <a:rPr lang="en-US" sz="2400" dirty="0"/>
              <a:t>So How about Selecting 500 feet as the stand off distance for very large wake activities?</a:t>
            </a:r>
          </a:p>
          <a:p>
            <a:r>
              <a:rPr lang="en-US" sz="2400" dirty="0"/>
              <a:t>The Current Maine law of 200 feet for wakes starting at 2+ feet is reasonable.</a:t>
            </a:r>
          </a:p>
        </p:txBody>
      </p:sp>
      <p:sp>
        <p:nvSpPr>
          <p:cNvPr id="3" name="Slide Number Placeholder 2">
            <a:extLst>
              <a:ext uri="{FF2B5EF4-FFF2-40B4-BE49-F238E27FC236}">
                <a16:creationId xmlns:a16="http://schemas.microsoft.com/office/drawing/2014/main" id="{66721190-9FF8-A342-A737-54F44A067BEB}"/>
              </a:ext>
            </a:extLst>
          </p:cNvPr>
          <p:cNvSpPr>
            <a:spLocks noGrp="1"/>
          </p:cNvSpPr>
          <p:nvPr>
            <p:ph type="sldNum" sz="quarter" idx="12"/>
          </p:nvPr>
        </p:nvSpPr>
        <p:spPr/>
        <p:txBody>
          <a:bodyPr/>
          <a:lstStyle/>
          <a:p>
            <a:fld id="{0B7C0970-32F0-8540-B4F6-A9BE9ED183D1}" type="slidenum">
              <a:rPr lang="en-US" smtClean="0"/>
              <a:t>12</a:t>
            </a:fld>
            <a:endParaRPr lang="en-US" dirty="0"/>
          </a:p>
        </p:txBody>
      </p:sp>
    </p:spTree>
    <p:extLst>
      <p:ext uri="{BB962C8B-B14F-4D97-AF65-F5344CB8AC3E}">
        <p14:creationId xmlns:p14="http://schemas.microsoft.com/office/powerpoint/2010/main" val="332282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400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6AF4-BEAB-544F-80F3-D7D38FC825B4}"/>
              </a:ext>
            </a:extLst>
          </p:cNvPr>
          <p:cNvSpPr>
            <a:spLocks noGrp="1"/>
          </p:cNvSpPr>
          <p:nvPr>
            <p:ph type="title"/>
          </p:nvPr>
        </p:nvSpPr>
        <p:spPr/>
        <p:txBody>
          <a:bodyPr>
            <a:normAutofit fontScale="90000"/>
          </a:bodyPr>
          <a:lstStyle/>
          <a:p>
            <a:r>
              <a:rPr lang="en-US" dirty="0"/>
              <a:t>We are Especially Concerned About Wake Boats</a:t>
            </a:r>
          </a:p>
        </p:txBody>
      </p:sp>
      <p:sp>
        <p:nvSpPr>
          <p:cNvPr id="3" name="Content Placeholder 2">
            <a:extLst>
              <a:ext uri="{FF2B5EF4-FFF2-40B4-BE49-F238E27FC236}">
                <a16:creationId xmlns:a16="http://schemas.microsoft.com/office/drawing/2014/main" id="{089A0484-0F8B-ED46-8867-697A6B4E1EF5}"/>
              </a:ext>
            </a:extLst>
          </p:cNvPr>
          <p:cNvSpPr>
            <a:spLocks noGrp="1"/>
          </p:cNvSpPr>
          <p:nvPr>
            <p:ph idx="1"/>
          </p:nvPr>
        </p:nvSpPr>
        <p:spPr/>
        <p:txBody>
          <a:bodyPr>
            <a:normAutofit lnSpcReduction="10000"/>
          </a:bodyPr>
          <a:lstStyle/>
          <a:p>
            <a:r>
              <a:rPr lang="en-US" dirty="0"/>
              <a:t>These boats are designed to make very large wakes – 4 feet or more</a:t>
            </a:r>
          </a:p>
          <a:p>
            <a:r>
              <a:rPr lang="en-US" dirty="0"/>
              <a:t>They are used to support the relatively new sport of “Wake Surfing”</a:t>
            </a:r>
          </a:p>
          <a:p>
            <a:r>
              <a:rPr lang="en-US" dirty="0"/>
              <a:t>Although they are very expensive, they are proliferating in our area.</a:t>
            </a:r>
          </a:p>
          <a:p>
            <a:r>
              <a:rPr lang="en-US" dirty="0"/>
              <a:t>We have had many complains about the large wakes these boats create. Even greater impact occurs when 3 to 5 of these boats are operating in the same area at the same time.</a:t>
            </a:r>
          </a:p>
          <a:p>
            <a:r>
              <a:rPr lang="en-US" dirty="0"/>
              <a:t>We are not as concerned about the wake boats per se but how and where they are used.</a:t>
            </a:r>
          </a:p>
          <a:p>
            <a:r>
              <a:rPr lang="en-US" dirty="0"/>
              <a:t>These boats have the capability to be operated in ways and locations that can cause damage, injury and erosion</a:t>
            </a:r>
          </a:p>
          <a:p>
            <a:endParaRPr lang="en-US" dirty="0"/>
          </a:p>
        </p:txBody>
      </p:sp>
      <p:sp>
        <p:nvSpPr>
          <p:cNvPr id="4" name="Slide Number Placeholder 3">
            <a:extLst>
              <a:ext uri="{FF2B5EF4-FFF2-40B4-BE49-F238E27FC236}">
                <a16:creationId xmlns:a16="http://schemas.microsoft.com/office/drawing/2014/main" id="{DFD426FA-376D-2F4E-85F8-2A617D06D86B}"/>
              </a:ext>
            </a:extLst>
          </p:cNvPr>
          <p:cNvSpPr>
            <a:spLocks noGrp="1"/>
          </p:cNvSpPr>
          <p:nvPr>
            <p:ph type="sldNum" sz="quarter" idx="12"/>
          </p:nvPr>
        </p:nvSpPr>
        <p:spPr/>
        <p:txBody>
          <a:bodyPr/>
          <a:lstStyle/>
          <a:p>
            <a:fld id="{0B7C0970-32F0-8540-B4F6-A9BE9ED183D1}" type="slidenum">
              <a:rPr lang="en-US" smtClean="0"/>
              <a:t>13</a:t>
            </a:fld>
            <a:endParaRPr lang="en-US" dirty="0"/>
          </a:p>
        </p:txBody>
      </p:sp>
    </p:spTree>
    <p:extLst>
      <p:ext uri="{BB962C8B-B14F-4D97-AF65-F5344CB8AC3E}">
        <p14:creationId xmlns:p14="http://schemas.microsoft.com/office/powerpoint/2010/main" val="250436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5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5500"/>
                            </p:stCondLst>
                            <p:childTnLst>
                              <p:par>
                                <p:cTn id="8" presetID="1" presetClass="entr" presetSubtype="0" fill="hold" grpId="0" nodeType="afterEffect">
                                  <p:stCondLst>
                                    <p:cond delay="4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9500"/>
                            </p:stCondLst>
                            <p:childTnLst>
                              <p:par>
                                <p:cTn id="11" presetID="1" presetClass="entr" presetSubtype="0" fill="hold" grpId="0" nodeType="afterEffect">
                                  <p:stCondLst>
                                    <p:cond delay="4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13500"/>
                            </p:stCondLst>
                            <p:childTnLst>
                              <p:par>
                                <p:cTn id="14" presetID="1" presetClass="entr" presetSubtype="0" fill="hold" grpId="0" nodeType="afterEffect">
                                  <p:stCondLst>
                                    <p:cond delay="4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17500"/>
                            </p:stCondLst>
                            <p:childTnLst>
                              <p:par>
                                <p:cTn id="17" presetID="1" presetClass="entr" presetSubtype="0" fill="hold" grpId="0" nodeType="afterEffect">
                                  <p:stCondLst>
                                    <p:cond delay="60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23500"/>
                            </p:stCondLst>
                            <p:childTnLst>
                              <p:par>
                                <p:cTn id="20" presetID="1" presetClass="entr" presetSubtype="0" fill="hold" grpId="0" nodeType="afterEffect">
                                  <p:stCondLst>
                                    <p:cond delay="45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C334C-50BB-3D43-B649-7B8CC1F2279C}"/>
              </a:ext>
            </a:extLst>
          </p:cNvPr>
          <p:cNvSpPr>
            <a:spLocks noGrp="1"/>
          </p:cNvSpPr>
          <p:nvPr>
            <p:ph type="title"/>
          </p:nvPr>
        </p:nvSpPr>
        <p:spPr/>
        <p:txBody>
          <a:bodyPr>
            <a:normAutofit fontScale="90000"/>
          </a:bodyPr>
          <a:lstStyle/>
          <a:p>
            <a:r>
              <a:rPr lang="en-US" dirty="0"/>
              <a:t>Wake Boat Wake Disturbing Loon Nest Platform</a:t>
            </a:r>
          </a:p>
        </p:txBody>
      </p:sp>
      <p:sp>
        <p:nvSpPr>
          <p:cNvPr id="4" name="Slide Number Placeholder 3">
            <a:extLst>
              <a:ext uri="{FF2B5EF4-FFF2-40B4-BE49-F238E27FC236}">
                <a16:creationId xmlns:a16="http://schemas.microsoft.com/office/drawing/2014/main" id="{FD4C95F3-7C10-774F-84F8-224B66B509C5}"/>
              </a:ext>
            </a:extLst>
          </p:cNvPr>
          <p:cNvSpPr>
            <a:spLocks noGrp="1"/>
          </p:cNvSpPr>
          <p:nvPr>
            <p:ph type="sldNum" sz="quarter" idx="12"/>
          </p:nvPr>
        </p:nvSpPr>
        <p:spPr>
          <a:xfrm>
            <a:off x="8610600" y="5753674"/>
            <a:ext cx="2743200" cy="365125"/>
          </a:xfrm>
        </p:spPr>
        <p:txBody>
          <a:bodyPr/>
          <a:lstStyle/>
          <a:p>
            <a:fld id="{0B7C0970-32F0-8540-B4F6-A9BE9ED183D1}" type="slidenum">
              <a:rPr lang="en-US" smtClean="0"/>
              <a:t>14</a:t>
            </a:fld>
            <a:endParaRPr lang="en-US" dirty="0"/>
          </a:p>
        </p:txBody>
      </p:sp>
      <p:pic>
        <p:nvPicPr>
          <p:cNvPr id="8" name="Picture 7">
            <a:extLst>
              <a:ext uri="{FF2B5EF4-FFF2-40B4-BE49-F238E27FC236}">
                <a16:creationId xmlns:a16="http://schemas.microsoft.com/office/drawing/2014/main" id="{932C8422-04A9-6D41-9A88-85A05152F4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9461" y="2107273"/>
            <a:ext cx="5363803" cy="2953458"/>
          </a:xfrm>
          <a:prstGeom prst="rect">
            <a:avLst/>
          </a:prstGeom>
        </p:spPr>
      </p:pic>
      <p:pic>
        <p:nvPicPr>
          <p:cNvPr id="10" name="Picture 9">
            <a:extLst>
              <a:ext uri="{FF2B5EF4-FFF2-40B4-BE49-F238E27FC236}">
                <a16:creationId xmlns:a16="http://schemas.microsoft.com/office/drawing/2014/main" id="{FF2FDB18-60C1-A442-8B83-9B64B26FFF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75615" y="2107084"/>
            <a:ext cx="4579813" cy="2953647"/>
          </a:xfrm>
          <a:prstGeom prst="rect">
            <a:avLst/>
          </a:prstGeom>
        </p:spPr>
      </p:pic>
      <p:sp>
        <p:nvSpPr>
          <p:cNvPr id="11" name="TextBox 10">
            <a:extLst>
              <a:ext uri="{FF2B5EF4-FFF2-40B4-BE49-F238E27FC236}">
                <a16:creationId xmlns:a16="http://schemas.microsoft.com/office/drawing/2014/main" id="{7D7F09B7-44ED-CB4C-BC3C-229FE073B9A9}"/>
              </a:ext>
            </a:extLst>
          </p:cNvPr>
          <p:cNvSpPr txBox="1"/>
          <p:nvPr/>
        </p:nvSpPr>
        <p:spPr>
          <a:xfrm>
            <a:off x="712613" y="5309750"/>
            <a:ext cx="5721438" cy="369332"/>
          </a:xfrm>
          <a:prstGeom prst="rect">
            <a:avLst/>
          </a:prstGeom>
          <a:noFill/>
        </p:spPr>
        <p:txBody>
          <a:bodyPr wrap="none" rtlCol="0">
            <a:spAutoFit/>
          </a:bodyPr>
          <a:lstStyle/>
          <a:p>
            <a:r>
              <a:rPr lang="en-US" dirty="0"/>
              <a:t>Wake boat path 250 feet to left. Wake propagating to right.</a:t>
            </a:r>
          </a:p>
        </p:txBody>
      </p:sp>
      <p:sp>
        <p:nvSpPr>
          <p:cNvPr id="12" name="TextBox 11">
            <a:extLst>
              <a:ext uri="{FF2B5EF4-FFF2-40B4-BE49-F238E27FC236}">
                <a16:creationId xmlns:a16="http://schemas.microsoft.com/office/drawing/2014/main" id="{DC35EBFB-6356-9346-82CF-E5CC2EF66CCE}"/>
              </a:ext>
            </a:extLst>
          </p:cNvPr>
          <p:cNvSpPr txBox="1"/>
          <p:nvPr/>
        </p:nvSpPr>
        <p:spPr>
          <a:xfrm>
            <a:off x="6411186" y="5320142"/>
            <a:ext cx="5434565" cy="923330"/>
          </a:xfrm>
          <a:prstGeom prst="rect">
            <a:avLst/>
          </a:prstGeom>
          <a:noFill/>
        </p:spPr>
        <p:txBody>
          <a:bodyPr wrap="none" rtlCol="0">
            <a:spAutoFit/>
          </a:bodyPr>
          <a:lstStyle/>
          <a:p>
            <a:r>
              <a:rPr lang="en-US" dirty="0"/>
              <a:t>Loon nest platform tipping to the point where an egg </a:t>
            </a:r>
          </a:p>
          <a:p>
            <a:r>
              <a:rPr lang="en-US" dirty="0"/>
              <a:t>could roll into the water. Wake could also wash through </a:t>
            </a:r>
          </a:p>
          <a:p>
            <a:r>
              <a:rPr lang="en-US" dirty="0"/>
              <a:t>the nest, cracking an egg or flushing it out of the nest.</a:t>
            </a:r>
          </a:p>
        </p:txBody>
      </p:sp>
    </p:spTree>
    <p:extLst>
      <p:ext uri="{BB962C8B-B14F-4D97-AF65-F5344CB8AC3E}">
        <p14:creationId xmlns:p14="http://schemas.microsoft.com/office/powerpoint/2010/main" val="2786808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B7ADD-2492-AF4E-87D9-9A91E1056221}"/>
              </a:ext>
            </a:extLst>
          </p:cNvPr>
          <p:cNvSpPr>
            <a:spLocks noGrp="1"/>
          </p:cNvSpPr>
          <p:nvPr>
            <p:ph type="title"/>
          </p:nvPr>
        </p:nvSpPr>
        <p:spPr/>
        <p:txBody>
          <a:bodyPr/>
          <a:lstStyle/>
          <a:p>
            <a:pPr algn="ctr"/>
            <a:r>
              <a:rPr lang="en-US" dirty="0"/>
              <a:t>About Wake Boats – Typical Specifications</a:t>
            </a:r>
          </a:p>
        </p:txBody>
      </p:sp>
      <p:sp>
        <p:nvSpPr>
          <p:cNvPr id="3" name="Content Placeholder 2">
            <a:extLst>
              <a:ext uri="{FF2B5EF4-FFF2-40B4-BE49-F238E27FC236}">
                <a16:creationId xmlns:a16="http://schemas.microsoft.com/office/drawing/2014/main" id="{9D10F2D8-8161-A14E-A717-18CD74573792}"/>
              </a:ext>
            </a:extLst>
          </p:cNvPr>
          <p:cNvSpPr>
            <a:spLocks noGrp="1"/>
          </p:cNvSpPr>
          <p:nvPr>
            <p:ph idx="1"/>
          </p:nvPr>
        </p:nvSpPr>
        <p:spPr/>
        <p:txBody>
          <a:bodyPr>
            <a:normAutofit/>
          </a:bodyPr>
          <a:lstStyle/>
          <a:p>
            <a:r>
              <a:rPr lang="en-US" dirty="0"/>
              <a:t>Length – 22 - 26 feet</a:t>
            </a:r>
          </a:p>
          <a:p>
            <a:r>
              <a:rPr lang="en-US" dirty="0"/>
              <a:t>Width – 8.5 feet</a:t>
            </a:r>
          </a:p>
          <a:p>
            <a:r>
              <a:rPr lang="en-US" dirty="0"/>
              <a:t>Weight – up to 9,800 lbs.</a:t>
            </a:r>
          </a:p>
          <a:p>
            <a:r>
              <a:rPr lang="en-US" dirty="0"/>
              <a:t>Passenger Capacity – 17</a:t>
            </a:r>
          </a:p>
          <a:p>
            <a:r>
              <a:rPr lang="en-US" dirty="0"/>
              <a:t>Ballast – 2,000 – 5,000 lbs. in addition to weight of boat above</a:t>
            </a:r>
          </a:p>
          <a:p>
            <a:r>
              <a:rPr lang="en-US" dirty="0"/>
              <a:t>Engine – 400 to 575 HP</a:t>
            </a:r>
          </a:p>
          <a:p>
            <a:r>
              <a:rPr lang="en-US" dirty="0"/>
              <a:t>Cost – $90,000 to $250,000</a:t>
            </a:r>
          </a:p>
        </p:txBody>
      </p:sp>
      <p:sp>
        <p:nvSpPr>
          <p:cNvPr id="4" name="Slide Number Placeholder 3">
            <a:extLst>
              <a:ext uri="{FF2B5EF4-FFF2-40B4-BE49-F238E27FC236}">
                <a16:creationId xmlns:a16="http://schemas.microsoft.com/office/drawing/2014/main" id="{E0D48C76-8E34-544A-9602-A00796E715EC}"/>
              </a:ext>
            </a:extLst>
          </p:cNvPr>
          <p:cNvSpPr>
            <a:spLocks noGrp="1"/>
          </p:cNvSpPr>
          <p:nvPr>
            <p:ph type="sldNum" sz="quarter" idx="12"/>
          </p:nvPr>
        </p:nvSpPr>
        <p:spPr/>
        <p:txBody>
          <a:bodyPr/>
          <a:lstStyle/>
          <a:p>
            <a:fld id="{0B7C0970-32F0-8540-B4F6-A9BE9ED183D1}" type="slidenum">
              <a:rPr lang="en-US" smtClean="0"/>
              <a:t>15</a:t>
            </a:fld>
            <a:endParaRPr lang="en-US" dirty="0"/>
          </a:p>
        </p:txBody>
      </p:sp>
    </p:spTree>
    <p:extLst>
      <p:ext uri="{BB962C8B-B14F-4D97-AF65-F5344CB8AC3E}">
        <p14:creationId xmlns:p14="http://schemas.microsoft.com/office/powerpoint/2010/main" val="414203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2500"/>
                            </p:stCondLst>
                            <p:childTnLst>
                              <p:par>
                                <p:cTn id="11" presetID="53" presetClass="entr" presetSubtype="16" fill="hold" nodeType="afterEffect">
                                  <p:stCondLst>
                                    <p:cond delay="200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par>
                          <p:cTn id="16" fill="hold">
                            <p:stCondLst>
                              <p:cond delay="5000"/>
                            </p:stCondLst>
                            <p:childTnLst>
                              <p:par>
                                <p:cTn id="17" presetID="53" presetClass="entr" presetSubtype="16" fill="hold" nodeType="afterEffect">
                                  <p:stCondLst>
                                    <p:cond delay="200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par>
                          <p:cTn id="22" fill="hold">
                            <p:stCondLst>
                              <p:cond delay="7500"/>
                            </p:stCondLst>
                            <p:childTnLst>
                              <p:par>
                                <p:cTn id="23" presetID="53" presetClass="entr" presetSubtype="16" fill="hold" nodeType="afterEffect">
                                  <p:stCondLst>
                                    <p:cond delay="200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3">
                                            <p:txEl>
                                              <p:pRg st="3" end="3"/>
                                            </p:txEl>
                                          </p:spTgt>
                                        </p:tgtEl>
                                      </p:cBhvr>
                                    </p:animEffect>
                                  </p:childTnLst>
                                </p:cTn>
                              </p:par>
                            </p:childTnLst>
                          </p:cTn>
                        </p:par>
                        <p:par>
                          <p:cTn id="28" fill="hold">
                            <p:stCondLst>
                              <p:cond delay="10000"/>
                            </p:stCondLst>
                            <p:childTnLst>
                              <p:par>
                                <p:cTn id="29" presetID="53" presetClass="entr" presetSubtype="16" fill="hold" nodeType="afterEffect">
                                  <p:stCondLst>
                                    <p:cond delay="250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childTnLst>
                          </p:cTn>
                        </p:par>
                        <p:par>
                          <p:cTn id="34" fill="hold">
                            <p:stCondLst>
                              <p:cond delay="13000"/>
                            </p:stCondLst>
                            <p:childTnLst>
                              <p:par>
                                <p:cTn id="35" presetID="53" presetClass="entr" presetSubtype="16" fill="hold" nodeType="afterEffect">
                                  <p:stCondLst>
                                    <p:cond delay="350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3">
                                            <p:txEl>
                                              <p:pRg st="5" end="5"/>
                                            </p:txEl>
                                          </p:spTgt>
                                        </p:tgtEl>
                                      </p:cBhvr>
                                    </p:animEffect>
                                  </p:childTnLst>
                                </p:cTn>
                              </p:par>
                            </p:childTnLst>
                          </p:cTn>
                        </p:par>
                        <p:par>
                          <p:cTn id="40" fill="hold">
                            <p:stCondLst>
                              <p:cond delay="17000"/>
                            </p:stCondLst>
                            <p:childTnLst>
                              <p:par>
                                <p:cTn id="41" presetID="53" presetClass="entr" presetSubtype="16" fill="hold" nodeType="afterEffect">
                                  <p:stCondLst>
                                    <p:cond delay="250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Title 1"/>
          <p:cNvSpPr txBox="1">
            <a:spLocks noGrp="1"/>
          </p:cNvSpPr>
          <p:nvPr>
            <p:ph type="title"/>
          </p:nvPr>
        </p:nvSpPr>
        <p:spPr>
          <a:prstGeom prst="rect">
            <a:avLst/>
          </a:prstGeom>
        </p:spPr>
        <p:txBody>
          <a:bodyPr/>
          <a:lstStyle>
            <a:lvl1pPr>
              <a:defRPr sz="3600"/>
            </a:lvl1pPr>
          </a:lstStyle>
          <a:p>
            <a:r>
              <a:t>What should we do about addressing large wakes?</a:t>
            </a:r>
          </a:p>
        </p:txBody>
      </p:sp>
      <p:sp>
        <p:nvSpPr>
          <p:cNvPr id="149" name="Content Placeholder 2"/>
          <p:cNvSpPr txBox="1">
            <a:spLocks noGrp="1"/>
          </p:cNvSpPr>
          <p:nvPr>
            <p:ph type="body" idx="1"/>
          </p:nvPr>
        </p:nvSpPr>
        <p:spPr>
          <a:prstGeom prst="rect">
            <a:avLst/>
          </a:prstGeom>
        </p:spPr>
        <p:txBody>
          <a:bodyPr/>
          <a:lstStyle/>
          <a:p>
            <a:r>
              <a:rPr dirty="0"/>
              <a:t>Create  boating Guidelines concerning large wakes on Kezar Lake</a:t>
            </a:r>
          </a:p>
          <a:p>
            <a:r>
              <a:rPr dirty="0"/>
              <a:t>Educate boaters</a:t>
            </a:r>
          </a:p>
          <a:p>
            <a:pPr marL="685800" lvl="1" indent="-228600">
              <a:spcBef>
                <a:spcPts val="500"/>
              </a:spcBef>
              <a:defRPr sz="2400"/>
            </a:pPr>
            <a:r>
              <a:rPr dirty="0"/>
              <a:t>Signs at public launch sites</a:t>
            </a:r>
          </a:p>
          <a:p>
            <a:pPr marL="685800" lvl="1" indent="-228600">
              <a:spcBef>
                <a:spcPts val="500"/>
              </a:spcBef>
              <a:defRPr sz="2400"/>
            </a:pPr>
            <a:r>
              <a:rPr dirty="0"/>
              <a:t>Instructions by Marina</a:t>
            </a:r>
            <a:r>
              <a:rPr lang="en-US" dirty="0"/>
              <a:t> staff</a:t>
            </a:r>
            <a:endParaRPr dirty="0"/>
          </a:p>
          <a:p>
            <a:pPr marL="685800" lvl="1" indent="-228600">
              <a:spcBef>
                <a:spcPts val="500"/>
              </a:spcBef>
              <a:defRPr sz="2400"/>
            </a:pPr>
            <a:r>
              <a:rPr dirty="0"/>
              <a:t>Use the Lake Patrol to encourage wake surfer and wake board boaters and anyone creating large wakes to abide by our (KLWA) Guidelines</a:t>
            </a:r>
          </a:p>
          <a:p>
            <a:pPr marL="685800" lvl="1" indent="-228600">
              <a:spcBef>
                <a:spcPts val="500"/>
              </a:spcBef>
              <a:defRPr sz="2400"/>
            </a:pPr>
            <a:r>
              <a:rPr dirty="0"/>
              <a:t>Publish News</a:t>
            </a:r>
            <a:r>
              <a:rPr lang="en-US" dirty="0"/>
              <a:t>l</a:t>
            </a:r>
            <a:r>
              <a:rPr dirty="0"/>
              <a:t>etter articles</a:t>
            </a:r>
          </a:p>
          <a:p>
            <a:r>
              <a:rPr dirty="0"/>
              <a:t>Seek the support of LEA, MLS and LSM (VLMP) and other lake associations to petition Maine legislatures to establish wake surfing regulations</a:t>
            </a:r>
          </a:p>
        </p:txBody>
      </p:sp>
      <p:sp>
        <p:nvSpPr>
          <p:cNvPr id="150" name="Slide Number Placeholder 3"/>
          <p:cNvSpPr txBox="1">
            <a:spLocks noGrp="1"/>
          </p:cNvSpPr>
          <p:nvPr>
            <p:ph type="sldNum" sz="quarter" idx="2"/>
          </p:nvPr>
        </p:nvSpPr>
        <p:spPr>
          <a:xfrm>
            <a:off x="11095176" y="6404292"/>
            <a:ext cx="25862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16</a:t>
            </a:fld>
            <a:endParaRPr/>
          </a:p>
        </p:txBody>
      </p:sp>
    </p:spTree>
    <p:extLst>
      <p:ext uri="{BB962C8B-B14F-4D97-AF65-F5344CB8AC3E}">
        <p14:creationId xmlns:p14="http://schemas.microsoft.com/office/powerpoint/2010/main" val="2090480928"/>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500"/>
                                  </p:stCondLst>
                                  <p:iterate>
                                    <p:tmAbs val="0"/>
                                  </p:iterate>
                                  <p:childTnLst>
                                    <p:set>
                                      <p:cBhvr>
                                        <p:cTn id="6" fill="hold"/>
                                        <p:tgtEl>
                                          <p:spTgt spid="149">
                                            <p:bg/>
                                          </p:spTgt>
                                        </p:tgtEl>
                                        <p:attrNameLst>
                                          <p:attrName>style.visibility</p:attrName>
                                        </p:attrNameLst>
                                      </p:cBhvr>
                                      <p:to>
                                        <p:strVal val="visible"/>
                                      </p:to>
                                    </p:set>
                                    <p:anim calcmode="lin" valueType="num">
                                      <p:cBhvr>
                                        <p:cTn id="7" dur="1000" fill="hold"/>
                                        <p:tgtEl>
                                          <p:spTgt spid="149">
                                            <p:bg/>
                                          </p:spTgt>
                                        </p:tgtEl>
                                        <p:attrNameLst>
                                          <p:attrName>ppt_x</p:attrName>
                                        </p:attrNameLst>
                                      </p:cBhvr>
                                      <p:tavLst>
                                        <p:tav tm="0">
                                          <p:val>
                                            <p:strVal val="#ppt_x"/>
                                          </p:val>
                                        </p:tav>
                                        <p:tav tm="100000">
                                          <p:val>
                                            <p:strVal val="#ppt_x"/>
                                          </p:val>
                                        </p:tav>
                                      </p:tavLst>
                                    </p:anim>
                                    <p:anim calcmode="lin" valueType="num">
                                      <p:cBhvr>
                                        <p:cTn id="8" dur="1000" fill="hold"/>
                                        <p:tgtEl>
                                          <p:spTgt spid="149">
                                            <p:bg/>
                                          </p:spTgt>
                                        </p:tgtEl>
                                        <p:attrNameLst>
                                          <p:attrName>ppt_y</p:attrName>
                                        </p:attrNameLst>
                                      </p:cBhvr>
                                      <p:tavLst>
                                        <p:tav tm="0">
                                          <p:val>
                                            <p:strVal val="1+#ppt_h/2"/>
                                          </p:val>
                                        </p:tav>
                                        <p:tav tm="100000">
                                          <p:val>
                                            <p:strVal val="#ppt_y"/>
                                          </p:val>
                                        </p:tav>
                                      </p:tavLst>
                                    </p:anim>
                                  </p:childTnLst>
                                </p:cTn>
                              </p:par>
                            </p:childTnLst>
                          </p:cTn>
                        </p:par>
                        <p:par>
                          <p:cTn id="9" fill="hold">
                            <p:stCondLst>
                              <p:cond delay="3500"/>
                            </p:stCondLst>
                            <p:childTnLst>
                              <p:par>
                                <p:cTn id="10" presetID="2" presetClass="entr" presetSubtype="4" fill="hold" grpId="0" nodeType="afterEffect">
                                  <p:stCondLst>
                                    <p:cond delay="1500"/>
                                  </p:stCondLst>
                                  <p:iterate>
                                    <p:tmAbs val="0"/>
                                  </p:iterate>
                                  <p:childTnLst>
                                    <p:set>
                                      <p:cBhvr>
                                        <p:cTn id="11" fill="hold"/>
                                        <p:tgtEl>
                                          <p:spTgt spid="149">
                                            <p:txEl>
                                              <p:pRg st="0" end="0"/>
                                            </p:txEl>
                                          </p:spTgt>
                                        </p:tgtEl>
                                        <p:attrNameLst>
                                          <p:attrName>style.visibility</p:attrName>
                                        </p:attrNameLst>
                                      </p:cBhvr>
                                      <p:to>
                                        <p:strVal val="visible"/>
                                      </p:to>
                                    </p:set>
                                    <p:anim calcmode="lin" valueType="num">
                                      <p:cBhvr>
                                        <p:cTn id="12" dur="1000" fill="hold"/>
                                        <p:tgtEl>
                                          <p:spTgt spid="149">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149">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6000"/>
                            </p:stCondLst>
                            <p:childTnLst>
                              <p:par>
                                <p:cTn id="15" presetID="2" presetClass="entr" presetSubtype="4" fill="hold" grpId="0" nodeType="afterEffect">
                                  <p:stCondLst>
                                    <p:cond delay="3500"/>
                                  </p:stCondLst>
                                  <p:iterate>
                                    <p:tmAbs val="0"/>
                                  </p:iterate>
                                  <p:childTnLst>
                                    <p:set>
                                      <p:cBhvr>
                                        <p:cTn id="16" fill="hold"/>
                                        <p:tgtEl>
                                          <p:spTgt spid="149">
                                            <p:txEl>
                                              <p:pRg st="1" end="1"/>
                                            </p:txEl>
                                          </p:spTgt>
                                        </p:tgtEl>
                                        <p:attrNameLst>
                                          <p:attrName>style.visibility</p:attrName>
                                        </p:attrNameLst>
                                      </p:cBhvr>
                                      <p:to>
                                        <p:strVal val="visible"/>
                                      </p:to>
                                    </p:set>
                                    <p:anim calcmode="lin" valueType="num">
                                      <p:cBhvr>
                                        <p:cTn id="17" dur="1000" fill="hold"/>
                                        <p:tgtEl>
                                          <p:spTgt spid="149">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149">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0500"/>
                            </p:stCondLst>
                            <p:childTnLst>
                              <p:par>
                                <p:cTn id="20" presetID="2" presetClass="entr" presetSubtype="4" fill="hold" grpId="0" nodeType="afterEffect">
                                  <p:stCondLst>
                                    <p:cond delay="2000"/>
                                  </p:stCondLst>
                                  <p:iterate>
                                    <p:tmAbs val="0"/>
                                  </p:iterate>
                                  <p:childTnLst>
                                    <p:set>
                                      <p:cBhvr>
                                        <p:cTn id="21" fill="hold"/>
                                        <p:tgtEl>
                                          <p:spTgt spid="149">
                                            <p:txEl>
                                              <p:pRg st="2" end="2"/>
                                            </p:txEl>
                                          </p:spTgt>
                                        </p:tgtEl>
                                        <p:attrNameLst>
                                          <p:attrName>style.visibility</p:attrName>
                                        </p:attrNameLst>
                                      </p:cBhvr>
                                      <p:to>
                                        <p:strVal val="visible"/>
                                      </p:to>
                                    </p:set>
                                    <p:anim calcmode="lin" valueType="num">
                                      <p:cBhvr>
                                        <p:cTn id="22" dur="1000" fill="hold"/>
                                        <p:tgtEl>
                                          <p:spTgt spid="14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49">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3500"/>
                            </p:stCondLst>
                            <p:childTnLst>
                              <p:par>
                                <p:cTn id="25" presetID="2" presetClass="entr" presetSubtype="4" fill="hold" grpId="0" nodeType="afterEffect">
                                  <p:stCondLst>
                                    <p:cond delay="2500"/>
                                  </p:stCondLst>
                                  <p:iterate>
                                    <p:tmAbs val="0"/>
                                  </p:iterate>
                                  <p:childTnLst>
                                    <p:set>
                                      <p:cBhvr>
                                        <p:cTn id="26" fill="hold"/>
                                        <p:tgtEl>
                                          <p:spTgt spid="149">
                                            <p:txEl>
                                              <p:pRg st="3" end="3"/>
                                            </p:txEl>
                                          </p:spTgt>
                                        </p:tgtEl>
                                        <p:attrNameLst>
                                          <p:attrName>style.visibility</p:attrName>
                                        </p:attrNameLst>
                                      </p:cBhvr>
                                      <p:to>
                                        <p:strVal val="visible"/>
                                      </p:to>
                                    </p:set>
                                    <p:anim calcmode="lin" valueType="num">
                                      <p:cBhvr>
                                        <p:cTn id="27" dur="1000" fill="hold"/>
                                        <p:tgtEl>
                                          <p:spTgt spid="149">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49">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7000"/>
                            </p:stCondLst>
                            <p:childTnLst>
                              <p:par>
                                <p:cTn id="30" presetID="2" presetClass="entr" presetSubtype="4" fill="hold" grpId="0" nodeType="afterEffect">
                                  <p:stCondLst>
                                    <p:cond delay="2500"/>
                                  </p:stCondLst>
                                  <p:iterate>
                                    <p:tmAbs val="0"/>
                                  </p:iterate>
                                  <p:childTnLst>
                                    <p:set>
                                      <p:cBhvr>
                                        <p:cTn id="31" fill="hold"/>
                                        <p:tgtEl>
                                          <p:spTgt spid="149">
                                            <p:txEl>
                                              <p:pRg st="4" end="4"/>
                                            </p:txEl>
                                          </p:spTgt>
                                        </p:tgtEl>
                                        <p:attrNameLst>
                                          <p:attrName>style.visibility</p:attrName>
                                        </p:attrNameLst>
                                      </p:cBhvr>
                                      <p:to>
                                        <p:strVal val="visible"/>
                                      </p:to>
                                    </p:set>
                                    <p:anim calcmode="lin" valueType="num">
                                      <p:cBhvr>
                                        <p:cTn id="32" dur="1000" fill="hold"/>
                                        <p:tgtEl>
                                          <p:spTgt spid="149">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49">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20500"/>
                            </p:stCondLst>
                            <p:childTnLst>
                              <p:par>
                                <p:cTn id="35" presetID="2" presetClass="entr" presetSubtype="4" fill="hold" grpId="0" nodeType="afterEffect">
                                  <p:stCondLst>
                                    <p:cond delay="4500"/>
                                  </p:stCondLst>
                                  <p:iterate>
                                    <p:tmAbs val="0"/>
                                  </p:iterate>
                                  <p:childTnLst>
                                    <p:set>
                                      <p:cBhvr>
                                        <p:cTn id="36" fill="hold"/>
                                        <p:tgtEl>
                                          <p:spTgt spid="149">
                                            <p:txEl>
                                              <p:pRg st="5" end="5"/>
                                            </p:txEl>
                                          </p:spTgt>
                                        </p:tgtEl>
                                        <p:attrNameLst>
                                          <p:attrName>style.visibility</p:attrName>
                                        </p:attrNameLst>
                                      </p:cBhvr>
                                      <p:to>
                                        <p:strVal val="visible"/>
                                      </p:to>
                                    </p:set>
                                    <p:anim calcmode="lin" valueType="num">
                                      <p:cBhvr>
                                        <p:cTn id="37" dur="1000" fill="hold"/>
                                        <p:tgtEl>
                                          <p:spTgt spid="149">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149">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6000"/>
                            </p:stCondLst>
                            <p:childTnLst>
                              <p:par>
                                <p:cTn id="40" presetID="2" presetClass="entr" presetSubtype="4" fill="hold" grpId="0" nodeType="afterEffect">
                                  <p:stCondLst>
                                    <p:cond delay="3000"/>
                                  </p:stCondLst>
                                  <p:iterate>
                                    <p:tmAbs val="0"/>
                                  </p:iterate>
                                  <p:childTnLst>
                                    <p:set>
                                      <p:cBhvr>
                                        <p:cTn id="41" fill="hold"/>
                                        <p:tgtEl>
                                          <p:spTgt spid="149">
                                            <p:txEl>
                                              <p:pRg st="6" end="6"/>
                                            </p:txEl>
                                          </p:spTgt>
                                        </p:tgtEl>
                                        <p:attrNameLst>
                                          <p:attrName>style.visibility</p:attrName>
                                        </p:attrNameLst>
                                      </p:cBhvr>
                                      <p:to>
                                        <p:strVal val="visible"/>
                                      </p:to>
                                    </p:set>
                                    <p:anim calcmode="lin" valueType="num">
                                      <p:cBhvr>
                                        <p:cTn id="42" dur="1000" fill="hold"/>
                                        <p:tgtEl>
                                          <p:spTgt spid="149">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14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uiExpand="1" build="p"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itle 1"/>
          <p:cNvSpPr txBox="1">
            <a:spLocks noGrp="1"/>
          </p:cNvSpPr>
          <p:nvPr>
            <p:ph type="title"/>
          </p:nvPr>
        </p:nvSpPr>
        <p:spPr>
          <a:prstGeom prst="rect">
            <a:avLst/>
          </a:prstGeom>
        </p:spPr>
        <p:txBody>
          <a:bodyPr/>
          <a:lstStyle>
            <a:lvl1pPr defTabSz="795527">
              <a:defRPr sz="3393"/>
            </a:lvl1pPr>
          </a:lstStyle>
          <a:p>
            <a:r>
              <a:t>KLWA Guidelines for Boating Activities Causing Large Wakes in Kezar Lake</a:t>
            </a:r>
          </a:p>
        </p:txBody>
      </p:sp>
      <p:sp>
        <p:nvSpPr>
          <p:cNvPr id="155" name="Content Placeholder 2"/>
          <p:cNvSpPr txBox="1">
            <a:spLocks noGrp="1"/>
          </p:cNvSpPr>
          <p:nvPr>
            <p:ph type="body" idx="1"/>
          </p:nvPr>
        </p:nvSpPr>
        <p:spPr>
          <a:prstGeom prst="rect">
            <a:avLst/>
          </a:prstGeom>
        </p:spPr>
        <p:txBody>
          <a:bodyPr/>
          <a:lstStyle/>
          <a:p>
            <a:r>
              <a:rPr dirty="0"/>
              <a:t>Wake surfing activities should be operated at least 500 feet from shorelines, </a:t>
            </a:r>
            <a:r>
              <a:rPr lang="en-US" dirty="0"/>
              <a:t>boats</a:t>
            </a:r>
            <a:r>
              <a:rPr dirty="0"/>
              <a:t> that are underway, anchored or moored and persons in the water.  </a:t>
            </a:r>
            <a:endParaRPr lang="en-US" dirty="0"/>
          </a:p>
          <a:p>
            <a:r>
              <a:rPr dirty="0"/>
              <a:t>Other boating activities that create large wakes (2</a:t>
            </a:r>
            <a:r>
              <a:rPr lang="en-US" dirty="0"/>
              <a:t>-3</a:t>
            </a:r>
            <a:r>
              <a:rPr dirty="0"/>
              <a:t> feet), especially wake boarding, slow speed tubing and touring  (boats “plowing the water” at slow speed of 6 to 12 mph), should be operated at least 300 feet from shorelines, docks and anchored swimming floats, navigation buoys, </a:t>
            </a:r>
            <a:r>
              <a:rPr lang="en-US" dirty="0"/>
              <a:t>boats</a:t>
            </a:r>
            <a:r>
              <a:rPr dirty="0"/>
              <a:t> that are underway, anchored or moored and persons in the water. </a:t>
            </a:r>
          </a:p>
        </p:txBody>
      </p:sp>
      <p:sp>
        <p:nvSpPr>
          <p:cNvPr id="156" name="Slide Number Placeholder 3"/>
          <p:cNvSpPr txBox="1">
            <a:spLocks noGrp="1"/>
          </p:cNvSpPr>
          <p:nvPr>
            <p:ph type="sldNum" sz="quarter" idx="2"/>
          </p:nvPr>
        </p:nvSpPr>
        <p:spPr>
          <a:xfrm>
            <a:off x="11095176" y="6404292"/>
            <a:ext cx="25862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17</a:t>
            </a:fld>
            <a:endParaRPr/>
          </a:p>
        </p:txBody>
      </p:sp>
    </p:spTree>
    <p:extLst>
      <p:ext uri="{BB962C8B-B14F-4D97-AF65-F5344CB8AC3E}">
        <p14:creationId xmlns:p14="http://schemas.microsoft.com/office/powerpoint/2010/main" val="1314785070"/>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2500"/>
                                  </p:stCondLst>
                                  <p:iterate>
                                    <p:tmAbs val="0"/>
                                  </p:iterate>
                                  <p:childTnLst>
                                    <p:set>
                                      <p:cBhvr>
                                        <p:cTn id="6" fill="hold"/>
                                        <p:tgtEl>
                                          <p:spTgt spid="155">
                                            <p:bg/>
                                          </p:spTgt>
                                        </p:tgtEl>
                                        <p:attrNameLst>
                                          <p:attrName>style.visibility</p:attrName>
                                        </p:attrNameLst>
                                      </p:cBhvr>
                                      <p:to>
                                        <p:strVal val="visible"/>
                                      </p:to>
                                    </p:set>
                                    <p:anim calcmode="lin" valueType="num">
                                      <p:cBhvr>
                                        <p:cTn id="7" dur="500" fill="hold"/>
                                        <p:tgtEl>
                                          <p:spTgt spid="155">
                                            <p:bg/>
                                          </p:spTgt>
                                        </p:tgtEl>
                                        <p:attrNameLst>
                                          <p:attrName>ppt_x</p:attrName>
                                        </p:attrNameLst>
                                      </p:cBhvr>
                                      <p:tavLst>
                                        <p:tav tm="0">
                                          <p:val>
                                            <p:strVal val="#ppt_x"/>
                                          </p:val>
                                        </p:tav>
                                        <p:tav tm="100000">
                                          <p:val>
                                            <p:strVal val="#ppt_x"/>
                                          </p:val>
                                        </p:tav>
                                      </p:tavLst>
                                    </p:anim>
                                    <p:anim calcmode="lin" valueType="num">
                                      <p:cBhvr>
                                        <p:cTn id="8" dur="500" fill="hold"/>
                                        <p:tgtEl>
                                          <p:spTgt spid="155">
                                            <p:bg/>
                                          </p:spTgt>
                                        </p:tgtEl>
                                        <p:attrNameLst>
                                          <p:attrName>ppt_y</p:attrName>
                                        </p:attrNameLst>
                                      </p:cBhvr>
                                      <p:tavLst>
                                        <p:tav tm="0">
                                          <p:val>
                                            <p:strVal val="0-#ppt_h/2"/>
                                          </p:val>
                                        </p:tav>
                                        <p:tav tm="100000">
                                          <p:val>
                                            <p:strVal val="#ppt_y"/>
                                          </p:val>
                                        </p:tav>
                                      </p:tavLst>
                                    </p:anim>
                                  </p:childTnLst>
                                </p:cTn>
                              </p:par>
                            </p:childTnLst>
                          </p:cTn>
                        </p:par>
                        <p:par>
                          <p:cTn id="9" fill="hold">
                            <p:stCondLst>
                              <p:cond delay="3000"/>
                            </p:stCondLst>
                            <p:childTnLst>
                              <p:par>
                                <p:cTn id="10" presetID="9" presetClass="entr" presetSubtype="0" fill="hold" grpId="0" nodeType="afterEffect">
                                  <p:stCondLst>
                                    <p:cond delay="3000"/>
                                  </p:stCondLst>
                                  <p:childTnLst>
                                    <p:set>
                                      <p:cBhvr>
                                        <p:cTn id="11" dur="1" fill="hold">
                                          <p:stCondLst>
                                            <p:cond delay="0"/>
                                          </p:stCondLst>
                                        </p:cTn>
                                        <p:tgtEl>
                                          <p:spTgt spid="155">
                                            <p:txEl>
                                              <p:pRg st="0" end="0"/>
                                            </p:txEl>
                                          </p:spTgt>
                                        </p:tgtEl>
                                        <p:attrNameLst>
                                          <p:attrName>style.visibility</p:attrName>
                                        </p:attrNameLst>
                                      </p:cBhvr>
                                      <p:to>
                                        <p:strVal val="visible"/>
                                      </p:to>
                                    </p:set>
                                    <p:animEffect transition="in" filter="dissolve">
                                      <p:cBhvr>
                                        <p:cTn id="12" dur="500"/>
                                        <p:tgtEl>
                                          <p:spTgt spid="155">
                                            <p:txEl>
                                              <p:pRg st="0" end="0"/>
                                            </p:txEl>
                                          </p:spTgt>
                                        </p:tgtEl>
                                      </p:cBhvr>
                                    </p:animEffect>
                                  </p:childTnLst>
                                </p:cTn>
                              </p:par>
                            </p:childTnLst>
                          </p:cTn>
                        </p:par>
                        <p:par>
                          <p:cTn id="13" fill="hold">
                            <p:stCondLst>
                              <p:cond delay="6500"/>
                            </p:stCondLst>
                            <p:childTnLst>
                              <p:par>
                                <p:cTn id="14" presetID="9" presetClass="entr" presetSubtype="0" fill="hold" grpId="0" nodeType="afterEffect">
                                  <p:stCondLst>
                                    <p:cond delay="7000"/>
                                  </p:stCondLst>
                                  <p:childTnLst>
                                    <p:set>
                                      <p:cBhvr>
                                        <p:cTn id="15" dur="1" fill="hold">
                                          <p:stCondLst>
                                            <p:cond delay="0"/>
                                          </p:stCondLst>
                                        </p:cTn>
                                        <p:tgtEl>
                                          <p:spTgt spid="155">
                                            <p:txEl>
                                              <p:pRg st="1" end="1"/>
                                            </p:txEl>
                                          </p:spTgt>
                                        </p:tgtEl>
                                        <p:attrNameLst>
                                          <p:attrName>style.visibility</p:attrName>
                                        </p:attrNameLst>
                                      </p:cBhvr>
                                      <p:to>
                                        <p:strVal val="visible"/>
                                      </p:to>
                                    </p:set>
                                    <p:animEffect transition="in" filter="dissolve">
                                      <p:cBhvr>
                                        <p:cTn id="16" dur="500"/>
                                        <p:tgtEl>
                                          <p:spTgt spid="1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uiExpand="1" build="p"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itle 1"/>
          <p:cNvSpPr txBox="1">
            <a:spLocks noGrp="1"/>
          </p:cNvSpPr>
          <p:nvPr>
            <p:ph type="title"/>
          </p:nvPr>
        </p:nvSpPr>
        <p:spPr>
          <a:prstGeom prst="rect">
            <a:avLst/>
          </a:prstGeom>
        </p:spPr>
        <p:txBody>
          <a:bodyPr/>
          <a:lstStyle>
            <a:lvl1pPr defTabSz="795527">
              <a:defRPr sz="3393"/>
            </a:lvl1pPr>
          </a:lstStyle>
          <a:p>
            <a:r>
              <a:t>Now Consider the Related Threat - Propeller Wash Impact on Lake Bottom</a:t>
            </a:r>
          </a:p>
        </p:txBody>
      </p:sp>
      <p:sp>
        <p:nvSpPr>
          <p:cNvPr id="161" name="Content Placeholder 2"/>
          <p:cNvSpPr txBox="1">
            <a:spLocks noGrp="1"/>
          </p:cNvSpPr>
          <p:nvPr>
            <p:ph type="body" idx="1"/>
          </p:nvPr>
        </p:nvSpPr>
        <p:spPr>
          <a:prstGeom prst="rect">
            <a:avLst/>
          </a:prstGeom>
        </p:spPr>
        <p:txBody>
          <a:bodyPr/>
          <a:lstStyle/>
          <a:p>
            <a:r>
              <a:rPr dirty="0"/>
              <a:t>Propeller wash (or water jet wash) in shallow water can have a devastating effect on the lake bottom</a:t>
            </a:r>
          </a:p>
          <a:p>
            <a:pPr marL="685800" lvl="1" indent="-228600">
              <a:spcBef>
                <a:spcPts val="500"/>
              </a:spcBef>
              <a:defRPr sz="2400"/>
            </a:pPr>
            <a:r>
              <a:rPr dirty="0"/>
              <a:t>Scouring of the bottom</a:t>
            </a:r>
          </a:p>
          <a:p>
            <a:pPr marL="685800" lvl="1" indent="-228600">
              <a:spcBef>
                <a:spcPts val="500"/>
              </a:spcBef>
              <a:defRPr sz="2400"/>
            </a:pPr>
            <a:r>
              <a:rPr dirty="0"/>
              <a:t>Resuspending sediment – especially phosphorus</a:t>
            </a:r>
          </a:p>
          <a:p>
            <a:pPr marL="685800" lvl="1" indent="-228600">
              <a:spcBef>
                <a:spcPts val="500"/>
              </a:spcBef>
              <a:defRPr sz="2400"/>
            </a:pPr>
            <a:r>
              <a:rPr dirty="0"/>
              <a:t>Destruction of aquatic vegetation and water critters and their habitats </a:t>
            </a:r>
          </a:p>
          <a:p>
            <a:r>
              <a:rPr dirty="0"/>
              <a:t>Wake Boats have a 20</a:t>
            </a:r>
            <a:r>
              <a:rPr baseline="30000" dirty="0"/>
              <a:t>0</a:t>
            </a:r>
            <a:r>
              <a:rPr dirty="0"/>
              <a:t> angle on the propeller shaft and another 10 - 15</a:t>
            </a:r>
            <a:r>
              <a:rPr baseline="30000" dirty="0"/>
              <a:t>0</a:t>
            </a:r>
            <a:r>
              <a:rPr dirty="0"/>
              <a:t> in a bow up posture so thrust of prop</a:t>
            </a:r>
            <a:r>
              <a:rPr lang="en-US" dirty="0"/>
              <a:t>eller</a:t>
            </a:r>
            <a:r>
              <a:rPr dirty="0"/>
              <a:t> wash is about 30</a:t>
            </a:r>
            <a:r>
              <a:rPr baseline="30000" dirty="0"/>
              <a:t>0</a:t>
            </a:r>
            <a:r>
              <a:rPr dirty="0"/>
              <a:t> down.</a:t>
            </a:r>
          </a:p>
          <a:p>
            <a:r>
              <a:rPr dirty="0"/>
              <a:t>The velocity of the jet wash is proportional to the prop</a:t>
            </a:r>
            <a:r>
              <a:rPr lang="en-US" dirty="0"/>
              <a:t>eller</a:t>
            </a:r>
            <a:r>
              <a:rPr dirty="0"/>
              <a:t> pitch and  prop</a:t>
            </a:r>
            <a:r>
              <a:rPr lang="en-US" dirty="0"/>
              <a:t>eller</a:t>
            </a:r>
            <a:r>
              <a:rPr dirty="0"/>
              <a:t> rpms and the jet wash speed decays linearly with distance.</a:t>
            </a:r>
          </a:p>
        </p:txBody>
      </p:sp>
      <p:sp>
        <p:nvSpPr>
          <p:cNvPr id="162" name="Slide Number Placeholder 3"/>
          <p:cNvSpPr txBox="1">
            <a:spLocks noGrp="1"/>
          </p:cNvSpPr>
          <p:nvPr>
            <p:ph type="sldNum" sz="quarter" idx="2"/>
          </p:nvPr>
        </p:nvSpPr>
        <p:spPr>
          <a:xfrm>
            <a:off x="11095176" y="6404292"/>
            <a:ext cx="25862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18</a:t>
            </a:fld>
            <a:endParaRPr/>
          </a:p>
        </p:txBody>
      </p:sp>
    </p:spTree>
    <p:extLst>
      <p:ext uri="{BB962C8B-B14F-4D97-AF65-F5344CB8AC3E}">
        <p14:creationId xmlns:p14="http://schemas.microsoft.com/office/powerpoint/2010/main" val="3094969934"/>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3000"/>
                                  </p:stCondLst>
                                  <p:iterate>
                                    <p:tmAbs val="0"/>
                                  </p:iterate>
                                  <p:childTnLst>
                                    <p:set>
                                      <p:cBhvr>
                                        <p:cTn id="6" fill="hold"/>
                                        <p:tgtEl>
                                          <p:spTgt spid="161">
                                            <p:bg/>
                                          </p:spTgt>
                                        </p:tgtEl>
                                        <p:attrNameLst>
                                          <p:attrName>style.visibility</p:attrName>
                                        </p:attrNameLst>
                                      </p:cBhvr>
                                      <p:to>
                                        <p:strVal val="visible"/>
                                      </p:to>
                                    </p:set>
                                    <p:anim calcmode="lin" valueType="num">
                                      <p:cBhvr>
                                        <p:cTn id="7" dur="500" fill="hold"/>
                                        <p:tgtEl>
                                          <p:spTgt spid="161">
                                            <p:bg/>
                                          </p:spTgt>
                                        </p:tgtEl>
                                        <p:attrNameLst>
                                          <p:attrName>ppt_x</p:attrName>
                                        </p:attrNameLst>
                                      </p:cBhvr>
                                      <p:tavLst>
                                        <p:tav tm="0">
                                          <p:val>
                                            <p:strVal val="#ppt_x"/>
                                          </p:val>
                                        </p:tav>
                                        <p:tav tm="100000">
                                          <p:val>
                                            <p:strVal val="#ppt_x"/>
                                          </p:val>
                                        </p:tav>
                                      </p:tavLst>
                                    </p:anim>
                                    <p:anim calcmode="lin" valueType="num">
                                      <p:cBhvr>
                                        <p:cTn id="8" dur="500" fill="hold"/>
                                        <p:tgtEl>
                                          <p:spTgt spid="161">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0"/>
                                  </p:stCondLst>
                                  <p:iterate>
                                    <p:tmAbs val="0"/>
                                  </p:iterate>
                                  <p:childTnLst>
                                    <p:set>
                                      <p:cBhvr>
                                        <p:cTn id="10" fill="hold"/>
                                        <p:tgtEl>
                                          <p:spTgt spid="161">
                                            <p:txEl>
                                              <p:pRg st="0" end="0"/>
                                            </p:txEl>
                                          </p:spTgt>
                                        </p:tgtEl>
                                        <p:attrNameLst>
                                          <p:attrName>style.visibility</p:attrName>
                                        </p:attrNameLst>
                                      </p:cBhvr>
                                      <p:to>
                                        <p:strVal val="visible"/>
                                      </p:to>
                                    </p:set>
                                    <p:anim calcmode="lin" valueType="num">
                                      <p:cBhvr>
                                        <p:cTn id="11" dur="500" fill="hold"/>
                                        <p:tgtEl>
                                          <p:spTgt spid="161">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161">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3500"/>
                            </p:stCondLst>
                            <p:childTnLst>
                              <p:par>
                                <p:cTn id="14" presetID="2" presetClass="entr" presetSubtype="4" fill="hold" grpId="0" nodeType="afterEffect">
                                  <p:stCondLst>
                                    <p:cond delay="5000"/>
                                  </p:stCondLst>
                                  <p:iterate>
                                    <p:tmAbs val="0"/>
                                  </p:iterate>
                                  <p:childTnLst>
                                    <p:set>
                                      <p:cBhvr>
                                        <p:cTn id="15" fill="hold"/>
                                        <p:tgtEl>
                                          <p:spTgt spid="161">
                                            <p:txEl>
                                              <p:pRg st="1" end="1"/>
                                            </p:txEl>
                                          </p:spTgt>
                                        </p:tgtEl>
                                        <p:attrNameLst>
                                          <p:attrName>style.visibility</p:attrName>
                                        </p:attrNameLst>
                                      </p:cBhvr>
                                      <p:to>
                                        <p:strVal val="visible"/>
                                      </p:to>
                                    </p:set>
                                    <p:anim calcmode="lin" valueType="num">
                                      <p:cBhvr>
                                        <p:cTn id="16" dur="500" fill="hold"/>
                                        <p:tgtEl>
                                          <p:spTgt spid="161">
                                            <p:txEl>
                                              <p:pRg st="1" end="1"/>
                                            </p:txEl>
                                          </p:spTgt>
                                        </p:tgtEl>
                                        <p:attrNameLst>
                                          <p:attrName>ppt_x</p:attrName>
                                        </p:attrNameLst>
                                      </p:cBhvr>
                                      <p:tavLst>
                                        <p:tav tm="0">
                                          <p:val>
                                            <p:strVal val="#ppt_x"/>
                                          </p:val>
                                        </p:tav>
                                        <p:tav tm="100000">
                                          <p:val>
                                            <p:strVal val="#ppt_x"/>
                                          </p:val>
                                        </p:tav>
                                      </p:tavLst>
                                    </p:anim>
                                    <p:anim calcmode="lin" valueType="num">
                                      <p:cBhvr>
                                        <p:cTn id="17" dur="500" fill="hold"/>
                                        <p:tgtEl>
                                          <p:spTgt spid="161">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9000"/>
                            </p:stCondLst>
                            <p:childTnLst>
                              <p:par>
                                <p:cTn id="19" presetID="2" presetClass="entr" presetSubtype="4" fill="hold" grpId="0" nodeType="afterEffect">
                                  <p:stCondLst>
                                    <p:cond delay="2500"/>
                                  </p:stCondLst>
                                  <p:iterate>
                                    <p:tmAbs val="0"/>
                                  </p:iterate>
                                  <p:childTnLst>
                                    <p:set>
                                      <p:cBhvr>
                                        <p:cTn id="20" fill="hold"/>
                                        <p:tgtEl>
                                          <p:spTgt spid="161">
                                            <p:txEl>
                                              <p:pRg st="2" end="2"/>
                                            </p:txEl>
                                          </p:spTgt>
                                        </p:tgtEl>
                                        <p:attrNameLst>
                                          <p:attrName>style.visibility</p:attrName>
                                        </p:attrNameLst>
                                      </p:cBhvr>
                                      <p:to>
                                        <p:strVal val="visible"/>
                                      </p:to>
                                    </p:set>
                                    <p:anim calcmode="lin" valueType="num">
                                      <p:cBhvr>
                                        <p:cTn id="21" dur="500" fill="hold"/>
                                        <p:tgtEl>
                                          <p:spTgt spid="161">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161">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2000"/>
                            </p:stCondLst>
                            <p:childTnLst>
                              <p:par>
                                <p:cTn id="24" presetID="2" presetClass="entr" presetSubtype="4" fill="hold" grpId="0" nodeType="afterEffect">
                                  <p:stCondLst>
                                    <p:cond delay="3500"/>
                                  </p:stCondLst>
                                  <p:iterate>
                                    <p:tmAbs val="0"/>
                                  </p:iterate>
                                  <p:childTnLst>
                                    <p:set>
                                      <p:cBhvr>
                                        <p:cTn id="25" fill="hold"/>
                                        <p:tgtEl>
                                          <p:spTgt spid="161">
                                            <p:txEl>
                                              <p:pRg st="3" end="3"/>
                                            </p:txEl>
                                          </p:spTgt>
                                        </p:tgtEl>
                                        <p:attrNameLst>
                                          <p:attrName>style.visibility</p:attrName>
                                        </p:attrNameLst>
                                      </p:cBhvr>
                                      <p:to>
                                        <p:strVal val="visible"/>
                                      </p:to>
                                    </p:set>
                                    <p:anim calcmode="lin" valueType="num">
                                      <p:cBhvr>
                                        <p:cTn id="26" dur="500" fill="hold"/>
                                        <p:tgtEl>
                                          <p:spTgt spid="161">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161">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16000"/>
                            </p:stCondLst>
                            <p:childTnLst>
                              <p:par>
                                <p:cTn id="29" presetID="2" presetClass="entr" presetSubtype="4" fill="hold" grpId="0" nodeType="afterEffect">
                                  <p:stCondLst>
                                    <p:cond delay="4500"/>
                                  </p:stCondLst>
                                  <p:iterate>
                                    <p:tmAbs val="0"/>
                                  </p:iterate>
                                  <p:childTnLst>
                                    <p:set>
                                      <p:cBhvr>
                                        <p:cTn id="30" fill="hold"/>
                                        <p:tgtEl>
                                          <p:spTgt spid="161">
                                            <p:txEl>
                                              <p:pRg st="4" end="4"/>
                                            </p:txEl>
                                          </p:spTgt>
                                        </p:tgtEl>
                                        <p:attrNameLst>
                                          <p:attrName>style.visibility</p:attrName>
                                        </p:attrNameLst>
                                      </p:cBhvr>
                                      <p:to>
                                        <p:strVal val="visible"/>
                                      </p:to>
                                    </p:set>
                                    <p:anim calcmode="lin" valueType="num">
                                      <p:cBhvr>
                                        <p:cTn id="31" dur="500" fill="hold"/>
                                        <p:tgtEl>
                                          <p:spTgt spid="161">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161">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21000"/>
                            </p:stCondLst>
                            <p:childTnLst>
                              <p:par>
                                <p:cTn id="34" presetID="2" presetClass="entr" presetSubtype="4" fill="hold" grpId="0" nodeType="afterEffect">
                                  <p:stCondLst>
                                    <p:cond delay="6500"/>
                                  </p:stCondLst>
                                  <p:iterate>
                                    <p:tmAbs val="0"/>
                                  </p:iterate>
                                  <p:childTnLst>
                                    <p:set>
                                      <p:cBhvr>
                                        <p:cTn id="35" fill="hold"/>
                                        <p:tgtEl>
                                          <p:spTgt spid="161">
                                            <p:txEl>
                                              <p:pRg st="5" end="5"/>
                                            </p:txEl>
                                          </p:spTgt>
                                        </p:tgtEl>
                                        <p:attrNameLst>
                                          <p:attrName>style.visibility</p:attrName>
                                        </p:attrNameLst>
                                      </p:cBhvr>
                                      <p:to>
                                        <p:strVal val="visible"/>
                                      </p:to>
                                    </p:set>
                                    <p:anim calcmode="lin" valueType="num">
                                      <p:cBhvr>
                                        <p:cTn id="36" dur="500" fill="hold"/>
                                        <p:tgtEl>
                                          <p:spTgt spid="161">
                                            <p:txEl>
                                              <p:pRg st="5" end="5"/>
                                            </p:txEl>
                                          </p:spTgt>
                                        </p:tgtEl>
                                        <p:attrNameLst>
                                          <p:attrName>ppt_x</p:attrName>
                                        </p:attrNameLst>
                                      </p:cBhvr>
                                      <p:tavLst>
                                        <p:tav tm="0">
                                          <p:val>
                                            <p:strVal val="#ppt_x"/>
                                          </p:val>
                                        </p:tav>
                                        <p:tav tm="100000">
                                          <p:val>
                                            <p:strVal val="#ppt_x"/>
                                          </p:val>
                                        </p:tav>
                                      </p:tavLst>
                                    </p:anim>
                                    <p:anim calcmode="lin" valueType="num">
                                      <p:cBhvr>
                                        <p:cTn id="37" dur="500" fill="hold"/>
                                        <p:tgtEl>
                                          <p:spTgt spid="16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uiExpand="1" build="p"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F54054-0E58-DA42-A231-4BFAFE417F92}"/>
              </a:ext>
            </a:extLst>
          </p:cNvPr>
          <p:cNvPicPr>
            <a:picLocks noChangeAspect="1"/>
          </p:cNvPicPr>
          <p:nvPr/>
        </p:nvPicPr>
        <p:blipFill>
          <a:blip r:embed="rId3"/>
          <a:stretch>
            <a:fillRect/>
          </a:stretch>
        </p:blipFill>
        <p:spPr>
          <a:xfrm>
            <a:off x="1314450" y="2037651"/>
            <a:ext cx="9563100" cy="3937000"/>
          </a:xfrm>
          <a:prstGeom prst="rect">
            <a:avLst/>
          </a:prstGeom>
        </p:spPr>
      </p:pic>
      <p:sp>
        <p:nvSpPr>
          <p:cNvPr id="24" name="Title 1">
            <a:extLst>
              <a:ext uri="{FF2B5EF4-FFF2-40B4-BE49-F238E27FC236}">
                <a16:creationId xmlns:a16="http://schemas.microsoft.com/office/drawing/2014/main" id="{54C1EFA0-51B0-D943-9D45-E05AA3C7B375}"/>
              </a:ext>
            </a:extLst>
          </p:cNvPr>
          <p:cNvSpPr>
            <a:spLocks noGrp="1"/>
          </p:cNvSpPr>
          <p:nvPr>
            <p:ph type="title"/>
          </p:nvPr>
        </p:nvSpPr>
        <p:spPr>
          <a:xfrm>
            <a:off x="2152650" y="463827"/>
            <a:ext cx="7886700" cy="816089"/>
          </a:xfrm>
        </p:spPr>
        <p:txBody>
          <a:bodyPr>
            <a:normAutofit/>
          </a:bodyPr>
          <a:lstStyle/>
          <a:p>
            <a:pPr algn="ctr"/>
            <a:r>
              <a:rPr lang="en-US" sz="3200" dirty="0"/>
              <a:t>Propeller Wash Impact on Lake Bottom</a:t>
            </a:r>
          </a:p>
        </p:txBody>
      </p:sp>
      <p:sp>
        <p:nvSpPr>
          <p:cNvPr id="2" name="Slide Number Placeholder 1">
            <a:extLst>
              <a:ext uri="{FF2B5EF4-FFF2-40B4-BE49-F238E27FC236}">
                <a16:creationId xmlns:a16="http://schemas.microsoft.com/office/drawing/2014/main" id="{0E814771-25FB-4A4A-A3E9-79C4310C38E3}"/>
              </a:ext>
            </a:extLst>
          </p:cNvPr>
          <p:cNvSpPr>
            <a:spLocks noGrp="1"/>
          </p:cNvSpPr>
          <p:nvPr>
            <p:ph type="sldNum" sz="quarter" idx="12"/>
          </p:nvPr>
        </p:nvSpPr>
        <p:spPr>
          <a:xfrm>
            <a:off x="9094570" y="6386333"/>
            <a:ext cx="2743200" cy="365125"/>
          </a:xfrm>
        </p:spPr>
        <p:txBody>
          <a:bodyPr/>
          <a:lstStyle/>
          <a:p>
            <a:fld id="{0B7C0970-32F0-8540-B4F6-A9BE9ED183D1}" type="slidenum">
              <a:rPr lang="en-US" smtClean="0"/>
              <a:t>19</a:t>
            </a:fld>
            <a:endParaRPr lang="en-US" dirty="0"/>
          </a:p>
        </p:txBody>
      </p:sp>
      <p:sp>
        <p:nvSpPr>
          <p:cNvPr id="12" name="Oval 11">
            <a:extLst>
              <a:ext uri="{FF2B5EF4-FFF2-40B4-BE49-F238E27FC236}">
                <a16:creationId xmlns:a16="http://schemas.microsoft.com/office/drawing/2014/main" id="{50224015-7AF5-6444-AC1E-5D612414D5B4}"/>
              </a:ext>
            </a:extLst>
          </p:cNvPr>
          <p:cNvSpPr/>
          <p:nvPr/>
        </p:nvSpPr>
        <p:spPr>
          <a:xfrm>
            <a:off x="10466170" y="2417367"/>
            <a:ext cx="275453" cy="275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F25E0DE-1EF2-4E44-9700-FDC2491CA37A}"/>
              </a:ext>
            </a:extLst>
          </p:cNvPr>
          <p:cNvCxnSpPr/>
          <p:nvPr/>
        </p:nvCxnSpPr>
        <p:spPr>
          <a:xfrm flipV="1">
            <a:off x="7327557" y="3237467"/>
            <a:ext cx="370702" cy="98854"/>
          </a:xfrm>
          <a:prstGeom prst="line">
            <a:avLst/>
          </a:prstGeom>
          <a:ln w="47625">
            <a:solidFill>
              <a:srgbClr val="82CDE7"/>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03BE607-956A-964A-836D-D4A0C82FA8A8}"/>
              </a:ext>
            </a:extLst>
          </p:cNvPr>
          <p:cNvSpPr/>
          <p:nvPr/>
        </p:nvSpPr>
        <p:spPr>
          <a:xfrm>
            <a:off x="8229600" y="5968312"/>
            <a:ext cx="247135" cy="501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496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95D7A-C7FF-5D48-B68A-F5906183B6A5}"/>
              </a:ext>
            </a:extLst>
          </p:cNvPr>
          <p:cNvSpPr>
            <a:spLocks noGrp="1"/>
          </p:cNvSpPr>
          <p:nvPr>
            <p:ph type="ctrTitle"/>
          </p:nvPr>
        </p:nvSpPr>
        <p:spPr>
          <a:xfrm>
            <a:off x="1333382" y="1223709"/>
            <a:ext cx="9824056" cy="2032253"/>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dirty="0"/>
              <a:t>Consequences of Slow Speed Power Boat Activities</a:t>
            </a:r>
          </a:p>
        </p:txBody>
      </p:sp>
      <p:sp>
        <p:nvSpPr>
          <p:cNvPr id="3" name="Subtitle 2">
            <a:extLst>
              <a:ext uri="{FF2B5EF4-FFF2-40B4-BE49-F238E27FC236}">
                <a16:creationId xmlns:a16="http://schemas.microsoft.com/office/drawing/2014/main" id="{FA901A23-0A88-2646-9371-9CECBB2802F5}"/>
              </a:ext>
            </a:extLst>
          </p:cNvPr>
          <p:cNvSpPr>
            <a:spLocks noGrp="1"/>
          </p:cNvSpPr>
          <p:nvPr>
            <p:ph type="subTitle" idx="1"/>
          </p:nvPr>
        </p:nvSpPr>
        <p:spPr>
          <a:xfrm>
            <a:off x="1524000" y="3602038"/>
            <a:ext cx="9144000" cy="1975802"/>
          </a:xfrm>
        </p:spPr>
        <p:txBody>
          <a:bodyPr>
            <a:normAutofit fontScale="92500" lnSpcReduction="10000"/>
          </a:bodyPr>
          <a:lstStyle/>
          <a:p>
            <a:r>
              <a:rPr lang="en-US" dirty="0"/>
              <a:t>A presentation to enlighten boaters on the effects of slow speed power boat wake generation and operations in shallow water </a:t>
            </a:r>
          </a:p>
          <a:p>
            <a:r>
              <a:rPr lang="en-US" dirty="0"/>
              <a:t>Presented by the Kezar Lake Watershed Association</a:t>
            </a:r>
          </a:p>
          <a:p>
            <a:r>
              <a:rPr lang="en-US"/>
              <a:t>May </a:t>
            </a:r>
            <a:r>
              <a:rPr lang="en-US" dirty="0"/>
              <a:t>2021</a:t>
            </a:r>
          </a:p>
          <a:p>
            <a:r>
              <a:rPr lang="en-US" dirty="0"/>
              <a:t>Don Griggs  </a:t>
            </a:r>
            <a:r>
              <a:rPr lang="en-US" dirty="0" err="1"/>
              <a:t>griggsd@aol.com</a:t>
            </a:r>
            <a:endParaRPr lang="en-US" dirty="0"/>
          </a:p>
        </p:txBody>
      </p:sp>
      <p:sp>
        <p:nvSpPr>
          <p:cNvPr id="4" name="TextBox 3">
            <a:extLst>
              <a:ext uri="{FF2B5EF4-FFF2-40B4-BE49-F238E27FC236}">
                <a16:creationId xmlns:a16="http://schemas.microsoft.com/office/drawing/2014/main" id="{A0D9A509-E5AE-CB45-A1BD-0D6283C1EF24}"/>
              </a:ext>
            </a:extLst>
          </p:cNvPr>
          <p:cNvSpPr txBox="1"/>
          <p:nvPr/>
        </p:nvSpPr>
        <p:spPr>
          <a:xfrm>
            <a:off x="842210" y="6196263"/>
            <a:ext cx="6136105" cy="369332"/>
          </a:xfrm>
          <a:prstGeom prst="rect">
            <a:avLst/>
          </a:prstGeom>
          <a:noFill/>
        </p:spPr>
        <p:txBody>
          <a:bodyPr wrap="square" rtlCol="0">
            <a:spAutoFit/>
          </a:bodyPr>
          <a:lstStyle/>
          <a:p>
            <a:r>
              <a:rPr lang="en-US" dirty="0"/>
              <a:t>Each slide has a “Notes” page with explanatory information.</a:t>
            </a:r>
          </a:p>
        </p:txBody>
      </p:sp>
    </p:spTree>
    <p:extLst>
      <p:ext uri="{BB962C8B-B14F-4D97-AF65-F5344CB8AC3E}">
        <p14:creationId xmlns:p14="http://schemas.microsoft.com/office/powerpoint/2010/main" val="1660352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itle 1"/>
          <p:cNvSpPr txBox="1">
            <a:spLocks noGrp="1"/>
          </p:cNvSpPr>
          <p:nvPr>
            <p:ph type="title"/>
          </p:nvPr>
        </p:nvSpPr>
        <p:spPr>
          <a:prstGeom prst="rect">
            <a:avLst/>
          </a:prstGeom>
        </p:spPr>
        <p:txBody>
          <a:bodyPr/>
          <a:lstStyle/>
          <a:p>
            <a:r>
              <a:t>Water Jet Velocity vs Boat Speed</a:t>
            </a:r>
          </a:p>
        </p:txBody>
      </p:sp>
      <p:pic>
        <p:nvPicPr>
          <p:cNvPr id="173" name="Content Placeholder 5" descr="Content Placeholder 5"/>
          <p:cNvPicPr>
            <a:picLocks noChangeAspect="1"/>
          </p:cNvPicPr>
          <p:nvPr/>
        </p:nvPicPr>
        <p:blipFill>
          <a:blip r:embed="rId3"/>
          <a:stretch>
            <a:fillRect/>
          </a:stretch>
        </p:blipFill>
        <p:spPr>
          <a:xfrm>
            <a:off x="459654" y="2147590"/>
            <a:ext cx="4492537" cy="4719555"/>
          </a:xfrm>
          <a:prstGeom prst="rect">
            <a:avLst/>
          </a:prstGeom>
          <a:ln w="12700">
            <a:miter lim="400000"/>
          </a:ln>
        </p:spPr>
      </p:pic>
      <p:sp>
        <p:nvSpPr>
          <p:cNvPr id="174" name="Straight Arrow Connector 7"/>
          <p:cNvSpPr/>
          <p:nvPr/>
        </p:nvSpPr>
        <p:spPr>
          <a:xfrm flipH="1">
            <a:off x="1992634" y="1973178"/>
            <a:ext cx="1" cy="3525254"/>
          </a:xfrm>
          <a:prstGeom prst="line">
            <a:avLst/>
          </a:prstGeom>
          <a:ln w="38100">
            <a:solidFill>
              <a:schemeClr val="accent2"/>
            </a:solidFill>
            <a:miter/>
            <a:tailEnd type="triangle"/>
          </a:ln>
        </p:spPr>
        <p:txBody>
          <a:bodyPr lIns="45719" rIns="45719"/>
          <a:lstStyle/>
          <a:p>
            <a:endParaRPr/>
          </a:p>
        </p:txBody>
      </p:sp>
      <p:sp>
        <p:nvSpPr>
          <p:cNvPr id="175" name="TextBox 8"/>
          <p:cNvSpPr txBox="1"/>
          <p:nvPr/>
        </p:nvSpPr>
        <p:spPr>
          <a:xfrm>
            <a:off x="5262178" y="1878365"/>
            <a:ext cx="5204043" cy="2669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85750" indent="-285750">
              <a:buSzPct val="100000"/>
              <a:buFont typeface="Arial"/>
              <a:buChar char="•"/>
              <a:defRPr sz="2400"/>
            </a:pPr>
            <a:r>
              <a:rPr dirty="0"/>
              <a:t>Max prop jet speed is at about 9mph</a:t>
            </a:r>
          </a:p>
          <a:p>
            <a:pPr marL="285750" indent="-285750">
              <a:buSzPct val="100000"/>
              <a:buFont typeface="Arial"/>
              <a:buChar char="•"/>
              <a:defRPr sz="2400"/>
            </a:pPr>
            <a:r>
              <a:rPr dirty="0"/>
              <a:t>At very slow speed and high speed the jet speed is much less and not so much of a problem</a:t>
            </a:r>
          </a:p>
          <a:p>
            <a:pPr marL="285750" indent="-285750">
              <a:buSzPct val="100000"/>
              <a:buFont typeface="Arial"/>
              <a:buChar char="•"/>
              <a:defRPr sz="2400"/>
            </a:pPr>
            <a:r>
              <a:rPr dirty="0"/>
              <a:t>So, we focus on boating activities in shallow water where boat speed is 6-12 mph</a:t>
            </a:r>
          </a:p>
        </p:txBody>
      </p:sp>
      <p:pic>
        <p:nvPicPr>
          <p:cNvPr id="176" name="Graphic 10" descr="Graphic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5049253" y="4523873"/>
            <a:ext cx="637675" cy="637675"/>
          </a:xfrm>
          <a:prstGeom prst="rect">
            <a:avLst/>
          </a:prstGeom>
          <a:ln w="12700">
            <a:miter lim="400000"/>
          </a:ln>
        </p:spPr>
      </p:pic>
      <p:sp>
        <p:nvSpPr>
          <p:cNvPr id="177" name="TextBox 11"/>
          <p:cNvSpPr txBox="1"/>
          <p:nvPr/>
        </p:nvSpPr>
        <p:spPr>
          <a:xfrm>
            <a:off x="5666871" y="4535909"/>
            <a:ext cx="3789948" cy="929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Jet Velocity from an outboard boat that will disturb 0.33mm sand on the bottom</a:t>
            </a:r>
          </a:p>
        </p:txBody>
      </p:sp>
      <p:sp>
        <p:nvSpPr>
          <p:cNvPr id="178" name="TextBox 2"/>
          <p:cNvSpPr txBox="1"/>
          <p:nvPr/>
        </p:nvSpPr>
        <p:spPr>
          <a:xfrm>
            <a:off x="2084832" y="2596895"/>
            <a:ext cx="1349345"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Depth = 4’</a:t>
            </a:r>
          </a:p>
        </p:txBody>
      </p:sp>
      <p:sp>
        <p:nvSpPr>
          <p:cNvPr id="179" name="TextBox 9"/>
          <p:cNvSpPr txBox="1"/>
          <p:nvPr/>
        </p:nvSpPr>
        <p:spPr>
          <a:xfrm>
            <a:off x="2090927" y="4002023"/>
            <a:ext cx="438913"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6’</a:t>
            </a:r>
          </a:p>
        </p:txBody>
      </p:sp>
      <p:sp>
        <p:nvSpPr>
          <p:cNvPr id="180" name="TextBox 12"/>
          <p:cNvSpPr txBox="1"/>
          <p:nvPr/>
        </p:nvSpPr>
        <p:spPr>
          <a:xfrm>
            <a:off x="2353055" y="4803647"/>
            <a:ext cx="509018"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11’</a:t>
            </a:r>
          </a:p>
        </p:txBody>
      </p:sp>
      <p:sp>
        <p:nvSpPr>
          <p:cNvPr id="181" name="TextBox 13"/>
          <p:cNvSpPr txBox="1"/>
          <p:nvPr/>
        </p:nvSpPr>
        <p:spPr>
          <a:xfrm>
            <a:off x="1975104" y="5239511"/>
            <a:ext cx="758953"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12.5’</a:t>
            </a:r>
          </a:p>
        </p:txBody>
      </p:sp>
      <p:sp>
        <p:nvSpPr>
          <p:cNvPr id="2" name="Rectangle 1">
            <a:extLst>
              <a:ext uri="{FF2B5EF4-FFF2-40B4-BE49-F238E27FC236}">
                <a16:creationId xmlns:a16="http://schemas.microsoft.com/office/drawing/2014/main" id="{702C72ED-34F0-5F4F-ABB1-615D35ACBA88}"/>
              </a:ext>
            </a:extLst>
          </p:cNvPr>
          <p:cNvSpPr/>
          <p:nvPr/>
        </p:nvSpPr>
        <p:spPr>
          <a:xfrm>
            <a:off x="3156438" y="2497015"/>
            <a:ext cx="1503485" cy="844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342126-A26F-F24F-8CD1-0DB02A2D3D3F}"/>
              </a:ext>
            </a:extLst>
          </p:cNvPr>
          <p:cNvSpPr/>
          <p:nvPr/>
        </p:nvSpPr>
        <p:spPr>
          <a:xfrm>
            <a:off x="589086" y="6251768"/>
            <a:ext cx="4363106" cy="371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6DF6E1C-22BF-C440-9891-1939EC94C1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15119" y="2461179"/>
            <a:ext cx="3441700" cy="1397000"/>
          </a:xfrm>
          <a:prstGeom prst="rect">
            <a:avLst/>
          </a:prstGeom>
        </p:spPr>
      </p:pic>
    </p:spTree>
    <p:extLst>
      <p:ext uri="{BB962C8B-B14F-4D97-AF65-F5344CB8AC3E}">
        <p14:creationId xmlns:p14="http://schemas.microsoft.com/office/powerpoint/2010/main" val="3764108169"/>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1500"/>
                                  </p:stCondLst>
                                  <p:childTnLst>
                                    <p:set>
                                      <p:cBhvr>
                                        <p:cTn id="11" dur="1" fill="hold">
                                          <p:stCondLst>
                                            <p:cond delay="0"/>
                                          </p:stCondLst>
                                        </p:cTn>
                                        <p:tgtEl>
                                          <p:spTgt spid="175">
                                            <p:txEl>
                                              <p:pRg st="0" end="0"/>
                                            </p:txEl>
                                          </p:spTgt>
                                        </p:tgtEl>
                                        <p:attrNameLst>
                                          <p:attrName>style.visibility</p:attrName>
                                        </p:attrNameLst>
                                      </p:cBhvr>
                                      <p:to>
                                        <p:strVal val="visible"/>
                                      </p:to>
                                    </p:set>
                                  </p:childTnLst>
                                </p:cTn>
                              </p:par>
                            </p:childTnLst>
                          </p:cTn>
                        </p:par>
                        <p:par>
                          <p:cTn id="12" fill="hold">
                            <p:stCondLst>
                              <p:cond delay="1500"/>
                            </p:stCondLst>
                            <p:childTnLst>
                              <p:par>
                                <p:cTn id="13" presetID="1" presetClass="entr" presetSubtype="0" fill="hold" nodeType="afterEffect">
                                  <p:stCondLst>
                                    <p:cond delay="4000"/>
                                  </p:stCondLst>
                                  <p:childTnLst>
                                    <p:set>
                                      <p:cBhvr>
                                        <p:cTn id="14" dur="1" fill="hold">
                                          <p:stCondLst>
                                            <p:cond delay="0"/>
                                          </p:stCondLst>
                                        </p:cTn>
                                        <p:tgtEl>
                                          <p:spTgt spid="175">
                                            <p:txEl>
                                              <p:pRg st="1" end="1"/>
                                            </p:txEl>
                                          </p:spTgt>
                                        </p:tgtEl>
                                        <p:attrNameLst>
                                          <p:attrName>style.visibility</p:attrName>
                                        </p:attrNameLst>
                                      </p:cBhvr>
                                      <p:to>
                                        <p:strVal val="visible"/>
                                      </p:to>
                                    </p:set>
                                  </p:childTnLst>
                                </p:cTn>
                              </p:par>
                            </p:childTnLst>
                          </p:cTn>
                        </p:par>
                        <p:par>
                          <p:cTn id="15" fill="hold">
                            <p:stCondLst>
                              <p:cond delay="5500"/>
                            </p:stCondLst>
                            <p:childTnLst>
                              <p:par>
                                <p:cTn id="16" presetID="1" presetClass="entr" presetSubtype="0" fill="hold" nodeType="afterEffect">
                                  <p:stCondLst>
                                    <p:cond delay="5500"/>
                                  </p:stCondLst>
                                  <p:childTnLst>
                                    <p:set>
                                      <p:cBhvr>
                                        <p:cTn id="17" dur="1" fill="hold">
                                          <p:stCondLst>
                                            <p:cond delay="0"/>
                                          </p:stCondLst>
                                        </p:cTn>
                                        <p:tgtEl>
                                          <p:spTgt spid="1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B4F71-7604-8E4A-859C-6C959CC1CDF7}"/>
              </a:ext>
            </a:extLst>
          </p:cNvPr>
          <p:cNvSpPr>
            <a:spLocks noGrp="1"/>
          </p:cNvSpPr>
          <p:nvPr>
            <p:ph type="title"/>
          </p:nvPr>
        </p:nvSpPr>
        <p:spPr/>
        <p:txBody>
          <a:bodyPr>
            <a:normAutofit fontScale="90000"/>
          </a:bodyPr>
          <a:lstStyle/>
          <a:p>
            <a:r>
              <a:rPr lang="en-US" dirty="0"/>
              <a:t>Slow Speed Boating Gives Max Impact to Wake Generation and Bottom Disturbance</a:t>
            </a:r>
          </a:p>
        </p:txBody>
      </p:sp>
      <p:sp>
        <p:nvSpPr>
          <p:cNvPr id="4" name="Slide Number Placeholder 3">
            <a:extLst>
              <a:ext uri="{FF2B5EF4-FFF2-40B4-BE49-F238E27FC236}">
                <a16:creationId xmlns:a16="http://schemas.microsoft.com/office/drawing/2014/main" id="{135E708F-9090-CD4E-992E-2549509563D5}"/>
              </a:ext>
            </a:extLst>
          </p:cNvPr>
          <p:cNvSpPr>
            <a:spLocks noGrp="1"/>
          </p:cNvSpPr>
          <p:nvPr>
            <p:ph type="sldNum" sz="quarter" idx="12"/>
          </p:nvPr>
        </p:nvSpPr>
        <p:spPr/>
        <p:txBody>
          <a:bodyPr/>
          <a:lstStyle/>
          <a:p>
            <a:fld id="{0B7C0970-32F0-8540-B4F6-A9BE9ED183D1}" type="slidenum">
              <a:rPr lang="en-US" smtClean="0"/>
              <a:t>21</a:t>
            </a:fld>
            <a:endParaRPr lang="en-US" dirty="0"/>
          </a:p>
        </p:txBody>
      </p:sp>
      <p:pic>
        <p:nvPicPr>
          <p:cNvPr id="6" name="Content Placeholder 5">
            <a:extLst>
              <a:ext uri="{FF2B5EF4-FFF2-40B4-BE49-F238E27FC236}">
                <a16:creationId xmlns:a16="http://schemas.microsoft.com/office/drawing/2014/main" id="{ECDD28E0-0A19-2D45-8603-610D6634A547}"/>
              </a:ext>
            </a:extLst>
          </p:cNvPr>
          <p:cNvPicPr>
            <a:picLocks noChangeAspect="1"/>
          </p:cNvPicPr>
          <p:nvPr/>
        </p:nvPicPr>
        <p:blipFill>
          <a:blip r:embed="rId3"/>
          <a:stretch>
            <a:fillRect/>
          </a:stretch>
        </p:blipFill>
        <p:spPr>
          <a:xfrm>
            <a:off x="6706076" y="2022730"/>
            <a:ext cx="4492536" cy="4572440"/>
          </a:xfrm>
          <a:prstGeom prst="rect">
            <a:avLst/>
          </a:prstGeom>
        </p:spPr>
      </p:pic>
      <p:sp>
        <p:nvSpPr>
          <p:cNvPr id="7" name="TextBox 6">
            <a:extLst>
              <a:ext uri="{FF2B5EF4-FFF2-40B4-BE49-F238E27FC236}">
                <a16:creationId xmlns:a16="http://schemas.microsoft.com/office/drawing/2014/main" id="{786D93D3-8889-CA4F-81DD-DD36EE3FAB32}"/>
              </a:ext>
            </a:extLst>
          </p:cNvPr>
          <p:cNvSpPr txBox="1"/>
          <p:nvPr/>
        </p:nvSpPr>
        <p:spPr>
          <a:xfrm>
            <a:off x="7718962" y="6345830"/>
            <a:ext cx="2988190" cy="369332"/>
          </a:xfrm>
          <a:prstGeom prst="rect">
            <a:avLst/>
          </a:prstGeom>
          <a:noFill/>
        </p:spPr>
        <p:txBody>
          <a:bodyPr wrap="none" rtlCol="0">
            <a:spAutoFit/>
          </a:bodyPr>
          <a:lstStyle/>
          <a:p>
            <a:r>
              <a:rPr lang="en-US" dirty="0"/>
              <a:t>Max Bottom Impact at 9 mph </a:t>
            </a:r>
          </a:p>
        </p:txBody>
      </p:sp>
      <p:sp>
        <p:nvSpPr>
          <p:cNvPr id="8" name="TextBox 7">
            <a:extLst>
              <a:ext uri="{FF2B5EF4-FFF2-40B4-BE49-F238E27FC236}">
                <a16:creationId xmlns:a16="http://schemas.microsoft.com/office/drawing/2014/main" id="{964C2885-E7C9-1640-A931-B8A98AC4D1EA}"/>
              </a:ext>
            </a:extLst>
          </p:cNvPr>
          <p:cNvSpPr txBox="1"/>
          <p:nvPr/>
        </p:nvSpPr>
        <p:spPr>
          <a:xfrm>
            <a:off x="1993457" y="6037030"/>
            <a:ext cx="2808076" cy="369332"/>
          </a:xfrm>
          <a:prstGeom prst="rect">
            <a:avLst/>
          </a:prstGeom>
          <a:noFill/>
        </p:spPr>
        <p:txBody>
          <a:bodyPr wrap="none" rtlCol="0">
            <a:spAutoFit/>
          </a:bodyPr>
          <a:lstStyle/>
          <a:p>
            <a:r>
              <a:rPr lang="en-US" dirty="0"/>
              <a:t>Max Wave Impact at 9 mph </a:t>
            </a:r>
          </a:p>
        </p:txBody>
      </p:sp>
      <p:pic>
        <p:nvPicPr>
          <p:cNvPr id="9" name="Picture 8">
            <a:extLst>
              <a:ext uri="{FF2B5EF4-FFF2-40B4-BE49-F238E27FC236}">
                <a16:creationId xmlns:a16="http://schemas.microsoft.com/office/drawing/2014/main" id="{7378F8F5-84AA-144E-8B91-A7C9D9765DFB}"/>
              </a:ext>
            </a:extLst>
          </p:cNvPr>
          <p:cNvPicPr>
            <a:picLocks noChangeAspect="1"/>
          </p:cNvPicPr>
          <p:nvPr/>
        </p:nvPicPr>
        <p:blipFill>
          <a:blip r:embed="rId4">
            <a:alphaModFix amt="63000"/>
          </a:blip>
          <a:stretch>
            <a:fillRect/>
          </a:stretch>
        </p:blipFill>
        <p:spPr>
          <a:xfrm>
            <a:off x="6936921" y="1472998"/>
            <a:ext cx="3347110" cy="4548901"/>
          </a:xfrm>
          <a:prstGeom prst="rect">
            <a:avLst/>
          </a:prstGeom>
          <a:noFill/>
          <a:ln>
            <a:noFill/>
          </a:ln>
        </p:spPr>
      </p:pic>
      <p:sp>
        <p:nvSpPr>
          <p:cNvPr id="3" name="TextBox 2">
            <a:extLst>
              <a:ext uri="{FF2B5EF4-FFF2-40B4-BE49-F238E27FC236}">
                <a16:creationId xmlns:a16="http://schemas.microsoft.com/office/drawing/2014/main" id="{E0361F35-1578-9148-81AC-832B0BC85CDD}"/>
              </a:ext>
            </a:extLst>
          </p:cNvPr>
          <p:cNvSpPr txBox="1"/>
          <p:nvPr/>
        </p:nvSpPr>
        <p:spPr>
          <a:xfrm>
            <a:off x="955039" y="2250092"/>
            <a:ext cx="5067301" cy="2862322"/>
          </a:xfrm>
          <a:prstGeom prst="rect">
            <a:avLst/>
          </a:prstGeom>
          <a:noFill/>
        </p:spPr>
        <p:txBody>
          <a:bodyPr wrap="square" rtlCol="0">
            <a:spAutoFit/>
          </a:bodyPr>
          <a:lstStyle/>
          <a:p>
            <a:r>
              <a:rPr lang="en-US" dirty="0"/>
              <a:t>Note that the max wake generation speed and max bottom scouring both occur at a speed of about 9 mph.  </a:t>
            </a:r>
          </a:p>
          <a:p>
            <a:endParaRPr lang="en-US" dirty="0"/>
          </a:p>
          <a:p>
            <a:r>
              <a:rPr lang="en-US" dirty="0"/>
              <a:t>The boating activities that are associated with these speeds are wake surfing and slow speed tubing.</a:t>
            </a:r>
          </a:p>
          <a:p>
            <a:endParaRPr lang="en-US" dirty="0"/>
          </a:p>
          <a:p>
            <a:r>
              <a:rPr lang="en-US" dirty="0"/>
              <a:t>Wake surfing can have the greatest adverse impact on the  shorelines, docks and other boaters as well as on the bottom if in shallow water.</a:t>
            </a:r>
          </a:p>
        </p:txBody>
      </p:sp>
      <p:grpSp>
        <p:nvGrpSpPr>
          <p:cNvPr id="19" name="Group 18">
            <a:extLst>
              <a:ext uri="{FF2B5EF4-FFF2-40B4-BE49-F238E27FC236}">
                <a16:creationId xmlns:a16="http://schemas.microsoft.com/office/drawing/2014/main" id="{5E289EDC-2EBD-1F44-8232-3FB458CAAC09}"/>
              </a:ext>
            </a:extLst>
          </p:cNvPr>
          <p:cNvGrpSpPr/>
          <p:nvPr/>
        </p:nvGrpSpPr>
        <p:grpSpPr>
          <a:xfrm>
            <a:off x="956202" y="1583036"/>
            <a:ext cx="3689940" cy="4548901"/>
            <a:chOff x="956202" y="1583036"/>
            <a:chExt cx="3689940" cy="4548901"/>
          </a:xfrm>
        </p:grpSpPr>
        <p:pic>
          <p:nvPicPr>
            <p:cNvPr id="5" name="Picture 4">
              <a:extLst>
                <a:ext uri="{FF2B5EF4-FFF2-40B4-BE49-F238E27FC236}">
                  <a16:creationId xmlns:a16="http://schemas.microsoft.com/office/drawing/2014/main" id="{DB331F70-46CE-BB4D-9793-408C8CB4986F}"/>
                </a:ext>
              </a:extLst>
            </p:cNvPr>
            <p:cNvPicPr>
              <a:picLocks noChangeAspect="1"/>
            </p:cNvPicPr>
            <p:nvPr/>
          </p:nvPicPr>
          <p:blipFill>
            <a:blip r:embed="rId4">
              <a:alphaModFix amt="63000"/>
            </a:blip>
            <a:stretch>
              <a:fillRect/>
            </a:stretch>
          </p:blipFill>
          <p:spPr>
            <a:xfrm>
              <a:off x="956202" y="1583036"/>
              <a:ext cx="3689940" cy="4548901"/>
            </a:xfrm>
            <a:prstGeom prst="rect">
              <a:avLst/>
            </a:prstGeom>
            <a:noFill/>
            <a:ln>
              <a:noFill/>
            </a:ln>
          </p:spPr>
        </p:pic>
        <p:sp>
          <p:nvSpPr>
            <p:cNvPr id="17" name="TextBox 16">
              <a:extLst>
                <a:ext uri="{FF2B5EF4-FFF2-40B4-BE49-F238E27FC236}">
                  <a16:creationId xmlns:a16="http://schemas.microsoft.com/office/drawing/2014/main" id="{7B3415C8-770E-194E-AA7E-E94A5F3137DD}"/>
                </a:ext>
              </a:extLst>
            </p:cNvPr>
            <p:cNvSpPr txBox="1"/>
            <p:nvPr/>
          </p:nvSpPr>
          <p:spPr>
            <a:xfrm>
              <a:off x="1825631" y="5214942"/>
              <a:ext cx="336698" cy="307777"/>
            </a:xfrm>
            <a:prstGeom prst="rect">
              <a:avLst/>
            </a:prstGeom>
            <a:noFill/>
          </p:spPr>
          <p:txBody>
            <a:bodyPr wrap="square" rtlCol="0">
              <a:spAutoFit/>
            </a:bodyPr>
            <a:lstStyle/>
            <a:p>
              <a:r>
                <a:rPr lang="en-US" sz="1400" dirty="0"/>
                <a:t>6</a:t>
              </a:r>
            </a:p>
          </p:txBody>
        </p:sp>
        <p:sp>
          <p:nvSpPr>
            <p:cNvPr id="18" name="TextBox 17">
              <a:extLst>
                <a:ext uri="{FF2B5EF4-FFF2-40B4-BE49-F238E27FC236}">
                  <a16:creationId xmlns:a16="http://schemas.microsoft.com/office/drawing/2014/main" id="{54E01C9E-5434-494B-9D37-504EE0BCC208}"/>
                </a:ext>
              </a:extLst>
            </p:cNvPr>
            <p:cNvSpPr txBox="1"/>
            <p:nvPr/>
          </p:nvSpPr>
          <p:spPr>
            <a:xfrm>
              <a:off x="2416623" y="5220123"/>
              <a:ext cx="471374" cy="307777"/>
            </a:xfrm>
            <a:prstGeom prst="rect">
              <a:avLst/>
            </a:prstGeom>
            <a:noFill/>
          </p:spPr>
          <p:txBody>
            <a:bodyPr wrap="square" rtlCol="0">
              <a:spAutoFit/>
            </a:bodyPr>
            <a:lstStyle/>
            <a:p>
              <a:r>
                <a:rPr lang="en-US" sz="1400" dirty="0"/>
                <a:t>12</a:t>
              </a:r>
            </a:p>
          </p:txBody>
        </p:sp>
      </p:grpSp>
    </p:spTree>
    <p:extLst>
      <p:ext uri="{BB962C8B-B14F-4D97-AF65-F5344CB8AC3E}">
        <p14:creationId xmlns:p14="http://schemas.microsoft.com/office/powerpoint/2010/main" val="39077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3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6FD46-1280-0446-93F6-081C19935300}"/>
              </a:ext>
            </a:extLst>
          </p:cNvPr>
          <p:cNvSpPr>
            <a:spLocks noGrp="1"/>
          </p:cNvSpPr>
          <p:nvPr>
            <p:ph type="title"/>
          </p:nvPr>
        </p:nvSpPr>
        <p:spPr/>
        <p:txBody>
          <a:bodyPr/>
          <a:lstStyle/>
          <a:p>
            <a:r>
              <a:rPr lang="en-US" dirty="0"/>
              <a:t>Propeller Wash Impact in Lower Bay</a:t>
            </a:r>
          </a:p>
        </p:txBody>
      </p:sp>
      <p:sp>
        <p:nvSpPr>
          <p:cNvPr id="4" name="Slide Number Placeholder 3">
            <a:extLst>
              <a:ext uri="{FF2B5EF4-FFF2-40B4-BE49-F238E27FC236}">
                <a16:creationId xmlns:a16="http://schemas.microsoft.com/office/drawing/2014/main" id="{9B1D30B0-3324-B840-A9D5-00573D8B6DE4}"/>
              </a:ext>
            </a:extLst>
          </p:cNvPr>
          <p:cNvSpPr>
            <a:spLocks noGrp="1"/>
          </p:cNvSpPr>
          <p:nvPr>
            <p:ph type="sldNum" sz="quarter" idx="12"/>
          </p:nvPr>
        </p:nvSpPr>
        <p:spPr/>
        <p:txBody>
          <a:bodyPr/>
          <a:lstStyle/>
          <a:p>
            <a:fld id="{0B7C0970-32F0-8540-B4F6-A9BE9ED183D1}" type="slidenum">
              <a:rPr lang="en-US" smtClean="0"/>
              <a:t>22</a:t>
            </a:fld>
            <a:endParaRPr lang="en-US" dirty="0"/>
          </a:p>
        </p:txBody>
      </p:sp>
      <p:sp>
        <p:nvSpPr>
          <p:cNvPr id="6" name="TextBox 5">
            <a:extLst>
              <a:ext uri="{FF2B5EF4-FFF2-40B4-BE49-F238E27FC236}">
                <a16:creationId xmlns:a16="http://schemas.microsoft.com/office/drawing/2014/main" id="{0256D4FF-939D-BE44-A218-462647BDF0E7}"/>
              </a:ext>
            </a:extLst>
          </p:cNvPr>
          <p:cNvSpPr txBox="1"/>
          <p:nvPr/>
        </p:nvSpPr>
        <p:spPr>
          <a:xfrm>
            <a:off x="9328826" y="1877438"/>
            <a:ext cx="2636195" cy="2862322"/>
          </a:xfrm>
          <a:prstGeom prst="rect">
            <a:avLst/>
          </a:prstGeom>
          <a:noFill/>
        </p:spPr>
        <p:txBody>
          <a:bodyPr wrap="square" rtlCol="0">
            <a:spAutoFit/>
          </a:bodyPr>
          <a:lstStyle/>
          <a:p>
            <a:r>
              <a:rPr lang="en-US" dirty="0"/>
              <a:t>Test date  8.8.16</a:t>
            </a:r>
          </a:p>
          <a:p>
            <a:r>
              <a:rPr lang="en-US" dirty="0"/>
              <a:t>Lower Bay </a:t>
            </a:r>
            <a:r>
              <a:rPr lang="en-US" dirty="0" err="1"/>
              <a:t>Kezar</a:t>
            </a:r>
            <a:r>
              <a:rPr lang="en-US" dirty="0"/>
              <a:t> Lake</a:t>
            </a:r>
          </a:p>
          <a:p>
            <a:r>
              <a:rPr lang="en-US" dirty="0"/>
              <a:t>9 feet of water</a:t>
            </a:r>
          </a:p>
          <a:p>
            <a:r>
              <a:rPr lang="en-US" dirty="0"/>
              <a:t>Test boat – 18’ Sea Ray</a:t>
            </a:r>
          </a:p>
          <a:p>
            <a:r>
              <a:rPr lang="en-US" dirty="0"/>
              <a:t>130 HP stern drive</a:t>
            </a:r>
          </a:p>
          <a:p>
            <a:r>
              <a:rPr lang="en-US" dirty="0"/>
              <a:t>1 person in boat</a:t>
            </a:r>
          </a:p>
          <a:p>
            <a:r>
              <a:rPr lang="en-US" dirty="0"/>
              <a:t>Nikon underwater camera</a:t>
            </a:r>
          </a:p>
          <a:p>
            <a:r>
              <a:rPr lang="en-US" dirty="0"/>
              <a:t>     On pole, 4’ off bottom</a:t>
            </a:r>
          </a:p>
          <a:p>
            <a:r>
              <a:rPr lang="en-US" dirty="0"/>
              <a:t>Turbidity meter showed</a:t>
            </a:r>
          </a:p>
          <a:p>
            <a:r>
              <a:rPr lang="en-US" dirty="0"/>
              <a:t>     10x increase </a:t>
            </a:r>
          </a:p>
        </p:txBody>
      </p:sp>
      <p:pic>
        <p:nvPicPr>
          <p:cNvPr id="3" name="Online Media 2" descr="Prop Wash Video 3 - Small">
            <a:hlinkClick r:id="" action="ppaction://media"/>
            <a:extLst>
              <a:ext uri="{FF2B5EF4-FFF2-40B4-BE49-F238E27FC236}">
                <a16:creationId xmlns:a16="http://schemas.microsoft.com/office/drawing/2014/main" id="{3935DF60-FE05-7348-BB80-7EB4D868D8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4931" y="1666359"/>
            <a:ext cx="8396654" cy="4747641"/>
          </a:xfrm>
          <a:prstGeom prst="rect">
            <a:avLst/>
          </a:prstGeom>
        </p:spPr>
      </p:pic>
    </p:spTree>
    <p:extLst>
      <p:ext uri="{BB962C8B-B14F-4D97-AF65-F5344CB8AC3E}">
        <p14:creationId xmlns:p14="http://schemas.microsoft.com/office/powerpoint/2010/main" val="284784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F54054-0E58-DA42-A231-4BFAFE417F92}"/>
              </a:ext>
            </a:extLst>
          </p:cNvPr>
          <p:cNvPicPr>
            <a:picLocks noChangeAspect="1"/>
          </p:cNvPicPr>
          <p:nvPr/>
        </p:nvPicPr>
        <p:blipFill>
          <a:blip r:embed="rId3"/>
          <a:stretch>
            <a:fillRect/>
          </a:stretch>
        </p:blipFill>
        <p:spPr>
          <a:xfrm>
            <a:off x="1314450" y="2037651"/>
            <a:ext cx="9563100" cy="3937000"/>
          </a:xfrm>
          <a:prstGeom prst="rect">
            <a:avLst/>
          </a:prstGeom>
        </p:spPr>
      </p:pic>
      <p:sp>
        <p:nvSpPr>
          <p:cNvPr id="2" name="Slide Number Placeholder 1">
            <a:extLst>
              <a:ext uri="{FF2B5EF4-FFF2-40B4-BE49-F238E27FC236}">
                <a16:creationId xmlns:a16="http://schemas.microsoft.com/office/drawing/2014/main" id="{0E814771-25FB-4A4A-A3E9-79C4310C38E3}"/>
              </a:ext>
            </a:extLst>
          </p:cNvPr>
          <p:cNvSpPr>
            <a:spLocks noGrp="1"/>
          </p:cNvSpPr>
          <p:nvPr>
            <p:ph type="sldNum" sz="quarter" idx="12"/>
          </p:nvPr>
        </p:nvSpPr>
        <p:spPr>
          <a:xfrm>
            <a:off x="9094570" y="6386333"/>
            <a:ext cx="2743200" cy="365125"/>
          </a:xfrm>
        </p:spPr>
        <p:txBody>
          <a:bodyPr/>
          <a:lstStyle/>
          <a:p>
            <a:fld id="{0B7C0970-32F0-8540-B4F6-A9BE9ED183D1}" type="slidenum">
              <a:rPr lang="en-US" smtClean="0"/>
              <a:t>23</a:t>
            </a:fld>
            <a:endParaRPr lang="en-US" dirty="0"/>
          </a:p>
        </p:txBody>
      </p:sp>
      <p:pic>
        <p:nvPicPr>
          <p:cNvPr id="6" name="Picture 5">
            <a:extLst>
              <a:ext uri="{FF2B5EF4-FFF2-40B4-BE49-F238E27FC236}">
                <a16:creationId xmlns:a16="http://schemas.microsoft.com/office/drawing/2014/main" id="{6C6B102A-AFD6-574D-8DE6-B4DEFD709FF1}"/>
              </a:ext>
            </a:extLst>
          </p:cNvPr>
          <p:cNvPicPr>
            <a:picLocks noChangeAspect="1"/>
          </p:cNvPicPr>
          <p:nvPr/>
        </p:nvPicPr>
        <p:blipFill>
          <a:blip r:embed="rId4"/>
          <a:stretch>
            <a:fillRect/>
          </a:stretch>
        </p:blipFill>
        <p:spPr>
          <a:xfrm>
            <a:off x="1976231" y="2590367"/>
            <a:ext cx="8625866" cy="3936999"/>
          </a:xfrm>
          <a:prstGeom prst="rect">
            <a:avLst/>
          </a:prstGeom>
        </p:spPr>
      </p:pic>
      <p:sp>
        <p:nvSpPr>
          <p:cNvPr id="12" name="Oval 11">
            <a:extLst>
              <a:ext uri="{FF2B5EF4-FFF2-40B4-BE49-F238E27FC236}">
                <a16:creationId xmlns:a16="http://schemas.microsoft.com/office/drawing/2014/main" id="{50224015-7AF5-6444-AC1E-5D612414D5B4}"/>
              </a:ext>
            </a:extLst>
          </p:cNvPr>
          <p:cNvSpPr/>
          <p:nvPr/>
        </p:nvSpPr>
        <p:spPr>
          <a:xfrm>
            <a:off x="10466170" y="2417367"/>
            <a:ext cx="275453" cy="275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F25E0DE-1EF2-4E44-9700-FDC2491CA37A}"/>
              </a:ext>
            </a:extLst>
          </p:cNvPr>
          <p:cNvCxnSpPr/>
          <p:nvPr/>
        </p:nvCxnSpPr>
        <p:spPr>
          <a:xfrm flipV="1">
            <a:off x="7327557" y="3237467"/>
            <a:ext cx="370702" cy="98854"/>
          </a:xfrm>
          <a:prstGeom prst="line">
            <a:avLst/>
          </a:prstGeom>
          <a:ln w="47625">
            <a:solidFill>
              <a:srgbClr val="82CDE7"/>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03BE607-956A-964A-836D-D4A0C82FA8A8}"/>
              </a:ext>
            </a:extLst>
          </p:cNvPr>
          <p:cNvSpPr/>
          <p:nvPr/>
        </p:nvSpPr>
        <p:spPr>
          <a:xfrm>
            <a:off x="8229600" y="5968312"/>
            <a:ext cx="247135" cy="501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80DCFBD-3A22-5D47-A37F-09E7B3897093}"/>
              </a:ext>
            </a:extLst>
          </p:cNvPr>
          <p:cNvSpPr txBox="1">
            <a:spLocks/>
          </p:cNvSpPr>
          <p:nvPr/>
        </p:nvSpPr>
        <p:spPr>
          <a:xfrm>
            <a:off x="990600" y="370701"/>
            <a:ext cx="10515600" cy="900298"/>
          </a:xfrm>
          <a:prstGeom prst="rect">
            <a:avLst/>
          </a:prstGeom>
          <a:solidFill>
            <a:schemeClr val="accent1"/>
          </a:solidFill>
          <a:ln w="12700" cap="flat" cmpd="sng" algn="ctr">
            <a:solidFill>
              <a:schemeClr val="accent1">
                <a:shade val="50000"/>
              </a:schemeClr>
            </a:solidFill>
            <a:prstDash val="solid"/>
            <a:miter lim="800000"/>
          </a:ln>
          <a:effectLst/>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a:t>Lake Bed Sediment Disturbance from Wake Surfing</a:t>
            </a:r>
            <a:endParaRPr lang="en-US" sz="4000" dirty="0"/>
          </a:p>
        </p:txBody>
      </p:sp>
    </p:spTree>
    <p:extLst>
      <p:ext uri="{BB962C8B-B14F-4D97-AF65-F5344CB8AC3E}">
        <p14:creationId xmlns:p14="http://schemas.microsoft.com/office/powerpoint/2010/main" val="3273975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itle 1"/>
          <p:cNvSpPr txBox="1">
            <a:spLocks noGrp="1"/>
          </p:cNvSpPr>
          <p:nvPr>
            <p:ph type="title"/>
          </p:nvPr>
        </p:nvSpPr>
        <p:spPr>
          <a:prstGeom prst="rect">
            <a:avLst/>
          </a:prstGeom>
        </p:spPr>
        <p:txBody>
          <a:bodyPr/>
          <a:lstStyle>
            <a:lvl1pPr defTabSz="795527">
              <a:defRPr sz="3393"/>
            </a:lvl1pPr>
          </a:lstStyle>
          <a:p>
            <a:r>
              <a:t>KLWA Guidelines for Boating Activities Causing Large Wakes and Bottom Scouring in Kezar Lake</a:t>
            </a:r>
          </a:p>
        </p:txBody>
      </p:sp>
      <p:sp>
        <p:nvSpPr>
          <p:cNvPr id="186" name="Content Placeholder 2"/>
          <p:cNvSpPr txBox="1">
            <a:spLocks noGrp="1"/>
          </p:cNvSpPr>
          <p:nvPr>
            <p:ph type="body" idx="1"/>
          </p:nvPr>
        </p:nvSpPr>
        <p:spPr>
          <a:prstGeom prst="rect">
            <a:avLst/>
          </a:prstGeom>
        </p:spPr>
        <p:txBody>
          <a:bodyPr>
            <a:normAutofit lnSpcReduction="10000"/>
          </a:bodyPr>
          <a:lstStyle/>
          <a:p>
            <a:r>
              <a:rPr dirty="0"/>
              <a:t>Wake surfing activities should be operated at least 500 feet from shorelines.  </a:t>
            </a:r>
            <a:endParaRPr lang="en-US" dirty="0"/>
          </a:p>
          <a:p>
            <a:r>
              <a:rPr dirty="0"/>
              <a:t>Other boating activities that create large wakes (2</a:t>
            </a:r>
            <a:r>
              <a:rPr lang="en-US" dirty="0"/>
              <a:t>-3</a:t>
            </a:r>
            <a:r>
              <a:rPr dirty="0"/>
              <a:t> feet), especially wake boarding, slow speed tubing and touring  (boats “plowing the water” at slow speed of 6 to 12 mph), should be operated at least 300 feet from shorelines, docks and anchored swimming floats, navigation buoys, vessels that are underway, anchored or moored and persons in the water. </a:t>
            </a:r>
            <a:endParaRPr lang="en-US" dirty="0"/>
          </a:p>
          <a:p>
            <a:r>
              <a:rPr dirty="0">
                <a:highlight>
                  <a:srgbClr val="FFFF00"/>
                </a:highlight>
              </a:rPr>
              <a:t>Further, no such slow speed (6 -12mph) activities should occur in water less that 20 feet deep due to propeller wash scouring of the lake bottom.</a:t>
            </a:r>
          </a:p>
        </p:txBody>
      </p:sp>
      <p:sp>
        <p:nvSpPr>
          <p:cNvPr id="187" name="Slide Number Placeholder 3"/>
          <p:cNvSpPr txBox="1">
            <a:spLocks noGrp="1"/>
          </p:cNvSpPr>
          <p:nvPr>
            <p:ph type="sldNum" sz="quarter" idx="2"/>
          </p:nvPr>
        </p:nvSpPr>
        <p:spPr>
          <a:xfrm>
            <a:off x="11095176" y="6404292"/>
            <a:ext cx="25862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24</a:t>
            </a:fld>
            <a:endParaRPr/>
          </a:p>
        </p:txBody>
      </p:sp>
    </p:spTree>
    <p:extLst>
      <p:ext uri="{BB962C8B-B14F-4D97-AF65-F5344CB8AC3E}">
        <p14:creationId xmlns:p14="http://schemas.microsoft.com/office/powerpoint/2010/main" val="3078914427"/>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500"/>
                                  </p:stCondLst>
                                  <p:childTnLst>
                                    <p:set>
                                      <p:cBhvr>
                                        <p:cTn id="6" dur="1" fill="hold">
                                          <p:stCondLst>
                                            <p:cond delay="0"/>
                                          </p:stCondLst>
                                        </p:cTn>
                                        <p:tgtEl>
                                          <p:spTgt spid="186">
                                            <p:bg/>
                                          </p:spTgt>
                                        </p:tgtEl>
                                        <p:attrNameLst>
                                          <p:attrName>style.visibility</p:attrName>
                                        </p:attrNameLst>
                                      </p:cBhvr>
                                      <p:to>
                                        <p:strVal val="visible"/>
                                      </p:to>
                                    </p:set>
                                    <p:animEffect transition="in" filter="dissolve">
                                      <p:cBhvr>
                                        <p:cTn id="7" dur="500"/>
                                        <p:tgtEl>
                                          <p:spTgt spid="186">
                                            <p:bg/>
                                          </p:spTgt>
                                        </p:tgtEl>
                                      </p:cBhvr>
                                    </p:animEffect>
                                  </p:childTnLst>
                                </p:cTn>
                              </p:par>
                            </p:childTnLst>
                          </p:cTn>
                        </p:par>
                        <p:par>
                          <p:cTn id="8" fill="hold">
                            <p:stCondLst>
                              <p:cond delay="2000"/>
                            </p:stCondLst>
                            <p:childTnLst>
                              <p:par>
                                <p:cTn id="9" presetID="9" presetClass="entr" presetSubtype="0" fill="hold" grpId="0" nodeType="afterEffect">
                                  <p:stCondLst>
                                    <p:cond delay="3500"/>
                                  </p:stCondLst>
                                  <p:childTnLst>
                                    <p:set>
                                      <p:cBhvr>
                                        <p:cTn id="10" dur="1" fill="hold">
                                          <p:stCondLst>
                                            <p:cond delay="0"/>
                                          </p:stCondLst>
                                        </p:cTn>
                                        <p:tgtEl>
                                          <p:spTgt spid="186">
                                            <p:txEl>
                                              <p:pRg st="0" end="0"/>
                                            </p:txEl>
                                          </p:spTgt>
                                        </p:tgtEl>
                                        <p:attrNameLst>
                                          <p:attrName>style.visibility</p:attrName>
                                        </p:attrNameLst>
                                      </p:cBhvr>
                                      <p:to>
                                        <p:strVal val="visible"/>
                                      </p:to>
                                    </p:set>
                                    <p:animEffect transition="in" filter="dissolve">
                                      <p:cBhvr>
                                        <p:cTn id="11" dur="500"/>
                                        <p:tgtEl>
                                          <p:spTgt spid="186">
                                            <p:txEl>
                                              <p:pRg st="0" end="0"/>
                                            </p:txEl>
                                          </p:spTgt>
                                        </p:tgtEl>
                                      </p:cBhvr>
                                    </p:animEffect>
                                  </p:childTnLst>
                                </p:cTn>
                              </p:par>
                              <p:par>
                                <p:cTn id="12" presetID="9" presetClass="entr" presetSubtype="0" fill="hold" grpId="0" nodeType="withEffect">
                                  <p:stCondLst>
                                    <p:cond delay="4000"/>
                                  </p:stCondLst>
                                  <p:childTnLst>
                                    <p:set>
                                      <p:cBhvr>
                                        <p:cTn id="13" dur="1" fill="hold">
                                          <p:stCondLst>
                                            <p:cond delay="0"/>
                                          </p:stCondLst>
                                        </p:cTn>
                                        <p:tgtEl>
                                          <p:spTgt spid="186">
                                            <p:txEl>
                                              <p:pRg st="1" end="1"/>
                                            </p:txEl>
                                          </p:spTgt>
                                        </p:tgtEl>
                                        <p:attrNameLst>
                                          <p:attrName>style.visibility</p:attrName>
                                        </p:attrNameLst>
                                      </p:cBhvr>
                                      <p:to>
                                        <p:strVal val="visible"/>
                                      </p:to>
                                    </p:set>
                                    <p:animEffect transition="in" filter="dissolve">
                                      <p:cBhvr>
                                        <p:cTn id="14" dur="500"/>
                                        <p:tgtEl>
                                          <p:spTgt spid="186">
                                            <p:txEl>
                                              <p:pRg st="1" end="1"/>
                                            </p:txEl>
                                          </p:spTgt>
                                        </p:tgtEl>
                                      </p:cBhvr>
                                    </p:animEffect>
                                  </p:childTnLst>
                                </p:cTn>
                              </p:par>
                            </p:childTnLst>
                          </p:cTn>
                        </p:par>
                        <p:par>
                          <p:cTn id="15" fill="hold">
                            <p:stCondLst>
                              <p:cond delay="6500"/>
                            </p:stCondLst>
                            <p:childTnLst>
                              <p:par>
                                <p:cTn id="16" presetID="9" presetClass="entr" presetSubtype="0" fill="hold" grpId="0" nodeType="afterEffect">
                                  <p:stCondLst>
                                    <p:cond delay="5000"/>
                                  </p:stCondLst>
                                  <p:childTnLst>
                                    <p:set>
                                      <p:cBhvr>
                                        <p:cTn id="17" dur="1" fill="hold">
                                          <p:stCondLst>
                                            <p:cond delay="0"/>
                                          </p:stCondLst>
                                        </p:cTn>
                                        <p:tgtEl>
                                          <p:spTgt spid="186">
                                            <p:txEl>
                                              <p:pRg st="2" end="2"/>
                                            </p:txEl>
                                          </p:spTgt>
                                        </p:tgtEl>
                                        <p:attrNameLst>
                                          <p:attrName>style.visibility</p:attrName>
                                        </p:attrNameLst>
                                      </p:cBhvr>
                                      <p:to>
                                        <p:strVal val="visible"/>
                                      </p:to>
                                    </p:set>
                                    <p:animEffect transition="in" filter="dissolve">
                                      <p:cBhvr>
                                        <p:cTn id="18" dur="500"/>
                                        <p:tgtEl>
                                          <p:spTgt spid="1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uiExpand="1" build="p" animBg="1" advAuto="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6E6EA-6569-6141-9D8A-68EBF6071A89}"/>
              </a:ext>
            </a:extLst>
          </p:cNvPr>
          <p:cNvSpPr>
            <a:spLocks noGrp="1"/>
          </p:cNvSpPr>
          <p:nvPr>
            <p:ph type="title"/>
          </p:nvPr>
        </p:nvSpPr>
        <p:spPr>
          <a:xfrm>
            <a:off x="2152650" y="242575"/>
            <a:ext cx="8058150" cy="520994"/>
          </a:xfrm>
        </p:spPr>
        <p:txBody>
          <a:bodyPr>
            <a:noAutofit/>
          </a:bodyPr>
          <a:lstStyle/>
          <a:p>
            <a:r>
              <a:rPr lang="en-US" sz="3200" dirty="0"/>
              <a:t>KLWA Flyer for Boating Activities</a:t>
            </a:r>
          </a:p>
        </p:txBody>
      </p:sp>
      <p:sp>
        <p:nvSpPr>
          <p:cNvPr id="4" name="Slide Number Placeholder 3">
            <a:extLst>
              <a:ext uri="{FF2B5EF4-FFF2-40B4-BE49-F238E27FC236}">
                <a16:creationId xmlns:a16="http://schemas.microsoft.com/office/drawing/2014/main" id="{10A27185-E9F4-074F-BE6E-6EC3BC66EDDB}"/>
              </a:ext>
            </a:extLst>
          </p:cNvPr>
          <p:cNvSpPr>
            <a:spLocks noGrp="1"/>
          </p:cNvSpPr>
          <p:nvPr>
            <p:ph type="sldNum" sz="quarter" idx="12"/>
          </p:nvPr>
        </p:nvSpPr>
        <p:spPr/>
        <p:txBody>
          <a:bodyPr/>
          <a:lstStyle/>
          <a:p>
            <a:fld id="{0B7C0970-32F0-8540-B4F6-A9BE9ED183D1}" type="slidenum">
              <a:rPr lang="en-US" smtClean="0"/>
              <a:t>25</a:t>
            </a:fld>
            <a:endParaRPr lang="en-US" dirty="0"/>
          </a:p>
        </p:txBody>
      </p:sp>
      <p:pic>
        <p:nvPicPr>
          <p:cNvPr id="6" name="Picture 5">
            <a:extLst>
              <a:ext uri="{FF2B5EF4-FFF2-40B4-BE49-F238E27FC236}">
                <a16:creationId xmlns:a16="http://schemas.microsoft.com/office/drawing/2014/main" id="{83384839-702D-7644-BB4F-709C39C0D081}"/>
              </a:ext>
            </a:extLst>
          </p:cNvPr>
          <p:cNvPicPr>
            <a:picLocks noChangeAspect="1"/>
          </p:cNvPicPr>
          <p:nvPr/>
        </p:nvPicPr>
        <p:blipFill>
          <a:blip r:embed="rId3"/>
          <a:stretch>
            <a:fillRect/>
          </a:stretch>
        </p:blipFill>
        <p:spPr>
          <a:xfrm>
            <a:off x="883582" y="0"/>
            <a:ext cx="10460003" cy="6858000"/>
          </a:xfrm>
          <a:prstGeom prst="rect">
            <a:avLst/>
          </a:prstGeom>
        </p:spPr>
      </p:pic>
    </p:spTree>
    <p:extLst>
      <p:ext uri="{BB962C8B-B14F-4D97-AF65-F5344CB8AC3E}">
        <p14:creationId xmlns:p14="http://schemas.microsoft.com/office/powerpoint/2010/main" val="2491653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lide Number Placeholder 3"/>
          <p:cNvSpPr txBox="1">
            <a:spLocks noGrp="1"/>
          </p:cNvSpPr>
          <p:nvPr>
            <p:ph type="sldNum" sz="quarter" idx="2"/>
          </p:nvPr>
        </p:nvSpPr>
        <p:spPr>
          <a:xfrm>
            <a:off x="11095176" y="6388794"/>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a:t>
            </a:fld>
            <a:endParaRPr/>
          </a:p>
        </p:txBody>
      </p:sp>
      <p:pic>
        <p:nvPicPr>
          <p:cNvPr id="198" name="Picture 5" descr="Picture 5"/>
          <p:cNvPicPr>
            <a:picLocks noChangeAspect="1"/>
          </p:cNvPicPr>
          <p:nvPr/>
        </p:nvPicPr>
        <p:blipFill>
          <a:blip r:embed="rId3"/>
          <a:stretch>
            <a:fillRect/>
          </a:stretch>
        </p:blipFill>
        <p:spPr>
          <a:xfrm>
            <a:off x="2695780" y="2164930"/>
            <a:ext cx="6570126" cy="1754086"/>
          </a:xfrm>
          <a:prstGeom prst="rect">
            <a:avLst/>
          </a:prstGeom>
          <a:ln w="12700">
            <a:miter lim="400000"/>
          </a:ln>
        </p:spPr>
      </p:pic>
    </p:spTree>
    <p:extLst>
      <p:ext uri="{BB962C8B-B14F-4D97-AF65-F5344CB8AC3E}">
        <p14:creationId xmlns:p14="http://schemas.microsoft.com/office/powerpoint/2010/main" val="235690046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BA0353-6179-2D4C-9116-610EFA888368}"/>
              </a:ext>
            </a:extLst>
          </p:cNvPr>
          <p:cNvSpPr>
            <a:spLocks noGrp="1"/>
          </p:cNvSpPr>
          <p:nvPr>
            <p:ph type="sldNum" sz="quarter" idx="12"/>
          </p:nvPr>
        </p:nvSpPr>
        <p:spPr/>
        <p:txBody>
          <a:bodyPr/>
          <a:lstStyle/>
          <a:p>
            <a:fld id="{0B7C0970-32F0-8540-B4F6-A9BE9ED183D1}" type="slidenum">
              <a:rPr lang="en-US" smtClean="0"/>
              <a:t>3</a:t>
            </a:fld>
            <a:endParaRPr lang="en-US" dirty="0"/>
          </a:p>
        </p:txBody>
      </p:sp>
      <p:pic>
        <p:nvPicPr>
          <p:cNvPr id="6" name="Picture 5">
            <a:extLst>
              <a:ext uri="{FF2B5EF4-FFF2-40B4-BE49-F238E27FC236}">
                <a16:creationId xmlns:a16="http://schemas.microsoft.com/office/drawing/2014/main" id="{BCFB78FB-8A44-F64C-9359-5D978E361C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1723770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C361F-F576-9147-BA29-4A165B97182C}"/>
              </a:ext>
            </a:extLst>
          </p:cNvPr>
          <p:cNvSpPr>
            <a:spLocks noGrp="1"/>
          </p:cNvSpPr>
          <p:nvPr>
            <p:ph type="title"/>
          </p:nvPr>
        </p:nvSpPr>
        <p:spPr>
          <a:xfrm>
            <a:off x="838200" y="206102"/>
            <a:ext cx="10515600" cy="365125"/>
          </a:xfrm>
          <a:ln>
            <a:noFill/>
          </a:ln>
        </p:spPr>
        <p:txBody>
          <a:bodyPr>
            <a:normAutofit fontScale="90000"/>
          </a:bodyPr>
          <a:lstStyle/>
          <a:p>
            <a:r>
              <a:rPr lang="en-US" sz="2800" dirty="0"/>
              <a:t>Kezar Lake -  April 7, 2020  Webcam Image,   </a:t>
            </a:r>
            <a:r>
              <a:rPr lang="en-US" sz="2800" u="sng" dirty="0"/>
              <a:t>klwa.us</a:t>
            </a:r>
          </a:p>
        </p:txBody>
      </p:sp>
      <p:sp>
        <p:nvSpPr>
          <p:cNvPr id="4" name="Slide Number Placeholder 3">
            <a:extLst>
              <a:ext uri="{FF2B5EF4-FFF2-40B4-BE49-F238E27FC236}">
                <a16:creationId xmlns:a16="http://schemas.microsoft.com/office/drawing/2014/main" id="{CDDD7D24-ABB4-DF42-82F2-B4E9FCADEAA1}"/>
              </a:ext>
            </a:extLst>
          </p:cNvPr>
          <p:cNvSpPr>
            <a:spLocks noGrp="1"/>
          </p:cNvSpPr>
          <p:nvPr>
            <p:ph type="sldNum" sz="quarter" idx="12"/>
          </p:nvPr>
        </p:nvSpPr>
        <p:spPr/>
        <p:txBody>
          <a:bodyPr/>
          <a:lstStyle/>
          <a:p>
            <a:fld id="{0B7C0970-32F0-8540-B4F6-A9BE9ED183D1}" type="slidenum">
              <a:rPr lang="en-US" smtClean="0"/>
              <a:t>4</a:t>
            </a:fld>
            <a:endParaRPr lang="en-US" dirty="0"/>
          </a:p>
        </p:txBody>
      </p:sp>
      <p:pic>
        <p:nvPicPr>
          <p:cNvPr id="6" name="Picture 5">
            <a:extLst>
              <a:ext uri="{FF2B5EF4-FFF2-40B4-BE49-F238E27FC236}">
                <a16:creationId xmlns:a16="http://schemas.microsoft.com/office/drawing/2014/main" id="{A71EBE24-5987-E641-B9F6-0904EAD4BD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3749" y="730251"/>
            <a:ext cx="10893779" cy="6127750"/>
          </a:xfrm>
          <a:prstGeom prst="rect">
            <a:avLst/>
          </a:prstGeom>
        </p:spPr>
      </p:pic>
    </p:spTree>
    <p:extLst>
      <p:ext uri="{BB962C8B-B14F-4D97-AF65-F5344CB8AC3E}">
        <p14:creationId xmlns:p14="http://schemas.microsoft.com/office/powerpoint/2010/main" val="2679777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itle 1"/>
          <p:cNvSpPr txBox="1">
            <a:spLocks noGrp="1"/>
          </p:cNvSpPr>
          <p:nvPr>
            <p:ph type="title"/>
          </p:nvPr>
        </p:nvSpPr>
        <p:spPr>
          <a:prstGeom prst="rect">
            <a:avLst/>
          </a:prstGeom>
        </p:spPr>
        <p:txBody>
          <a:bodyPr/>
          <a:lstStyle/>
          <a:p>
            <a:r>
              <a:t>The Threat to Our Lake Environment</a:t>
            </a:r>
          </a:p>
        </p:txBody>
      </p:sp>
      <p:sp>
        <p:nvSpPr>
          <p:cNvPr id="114" name="Content Placeholder 2"/>
          <p:cNvSpPr txBox="1">
            <a:spLocks noGrp="1"/>
          </p:cNvSpPr>
          <p:nvPr>
            <p:ph type="body" idx="1"/>
          </p:nvPr>
        </p:nvSpPr>
        <p:spPr>
          <a:prstGeom prst="rect">
            <a:avLst/>
          </a:prstGeom>
        </p:spPr>
        <p:txBody>
          <a:bodyPr/>
          <a:lstStyle/>
          <a:p>
            <a:pPr marL="224027" indent="-224027" defTabSz="896111">
              <a:lnSpc>
                <a:spcPct val="81000"/>
              </a:lnSpc>
              <a:spcBef>
                <a:spcPts val="900"/>
              </a:spcBef>
              <a:defRPr sz="2450"/>
            </a:pPr>
            <a:r>
              <a:rPr dirty="0"/>
              <a:t>We have become very concerned about the impact large boat wakes and slow speed boating activities are having on our lake</a:t>
            </a:r>
          </a:p>
          <a:p>
            <a:pPr marL="672084" lvl="1" indent="-224027" defTabSz="896111">
              <a:lnSpc>
                <a:spcPct val="81000"/>
              </a:lnSpc>
              <a:spcBef>
                <a:spcPts val="400"/>
              </a:spcBef>
              <a:defRPr sz="2156"/>
            </a:pPr>
            <a:r>
              <a:rPr dirty="0"/>
              <a:t>Erosion of the shore line</a:t>
            </a:r>
          </a:p>
          <a:p>
            <a:pPr marL="672084" lvl="1" indent="-224027" defTabSz="896111">
              <a:lnSpc>
                <a:spcPct val="81000"/>
              </a:lnSpc>
              <a:spcBef>
                <a:spcPts val="400"/>
              </a:spcBef>
              <a:defRPr sz="2156"/>
            </a:pPr>
            <a:r>
              <a:rPr dirty="0"/>
              <a:t>Safety of other boating activities – kayaks, paddle boards, canoes</a:t>
            </a:r>
          </a:p>
          <a:p>
            <a:pPr marL="672084" lvl="1" indent="-224027" defTabSz="896111">
              <a:lnSpc>
                <a:spcPct val="81000"/>
              </a:lnSpc>
              <a:spcBef>
                <a:spcPts val="400"/>
              </a:spcBef>
              <a:defRPr sz="2156"/>
            </a:pPr>
            <a:r>
              <a:rPr dirty="0"/>
              <a:t>Damage to docks and moored boats</a:t>
            </a:r>
          </a:p>
          <a:p>
            <a:pPr marL="672084" lvl="1" indent="-224027" defTabSz="896111">
              <a:lnSpc>
                <a:spcPct val="81000"/>
              </a:lnSpc>
              <a:spcBef>
                <a:spcPts val="400"/>
              </a:spcBef>
              <a:defRPr sz="2156"/>
            </a:pPr>
            <a:r>
              <a:rPr dirty="0"/>
              <a:t>Scouring of the lake bottom</a:t>
            </a:r>
          </a:p>
          <a:p>
            <a:pPr marL="224027" indent="-224027" defTabSz="896111">
              <a:lnSpc>
                <a:spcPct val="81000"/>
              </a:lnSpc>
              <a:spcBef>
                <a:spcPts val="900"/>
              </a:spcBef>
              <a:defRPr sz="2450"/>
            </a:pPr>
            <a:r>
              <a:rPr dirty="0"/>
              <a:t>We are contacting other lake associations to get their observations and opinions about these problems</a:t>
            </a:r>
          </a:p>
          <a:p>
            <a:pPr marL="224027" indent="-224027" defTabSz="896111">
              <a:lnSpc>
                <a:spcPct val="81000"/>
              </a:lnSpc>
              <a:spcBef>
                <a:spcPts val="900"/>
              </a:spcBef>
              <a:defRPr sz="2450"/>
            </a:pPr>
            <a:r>
              <a:rPr dirty="0"/>
              <a:t>We are seeking ways to mitigate/control inappropriate boating activities</a:t>
            </a:r>
          </a:p>
          <a:p>
            <a:pPr marL="672084" lvl="1" indent="-224027" defTabSz="896111">
              <a:lnSpc>
                <a:spcPct val="81000"/>
              </a:lnSpc>
              <a:spcBef>
                <a:spcPts val="400"/>
              </a:spcBef>
              <a:defRPr sz="2156"/>
            </a:pPr>
            <a:r>
              <a:rPr dirty="0"/>
              <a:t>Establish guidelines for responsible boating</a:t>
            </a:r>
          </a:p>
          <a:p>
            <a:pPr marL="672084" lvl="1" indent="-224027" defTabSz="896111">
              <a:lnSpc>
                <a:spcPct val="81000"/>
              </a:lnSpc>
              <a:spcBef>
                <a:spcPts val="400"/>
              </a:spcBef>
              <a:defRPr sz="2156"/>
            </a:pPr>
            <a:r>
              <a:rPr dirty="0"/>
              <a:t>Education</a:t>
            </a:r>
          </a:p>
          <a:p>
            <a:pPr marL="672084" lvl="1" indent="-224027" defTabSz="896111">
              <a:lnSpc>
                <a:spcPct val="81000"/>
              </a:lnSpc>
              <a:spcBef>
                <a:spcPts val="400"/>
              </a:spcBef>
              <a:defRPr sz="2156"/>
            </a:pPr>
            <a:r>
              <a:rPr dirty="0"/>
              <a:t>Legislation</a:t>
            </a:r>
          </a:p>
        </p:txBody>
      </p:sp>
      <p:sp>
        <p:nvSpPr>
          <p:cNvPr id="115" name="Slide Number Placeholder 3"/>
          <p:cNvSpPr txBox="1">
            <a:spLocks noGrp="1"/>
          </p:cNvSpPr>
          <p:nvPr>
            <p:ph type="sldNum" sz="quarter" idx="2"/>
          </p:nvPr>
        </p:nvSpPr>
        <p:spPr>
          <a:xfrm>
            <a:off x="11095176" y="6404292"/>
            <a:ext cx="25862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5</a:t>
            </a:fld>
            <a:endParaRPr/>
          </a:p>
        </p:txBody>
      </p:sp>
    </p:spTree>
    <p:extLst>
      <p:ext uri="{BB962C8B-B14F-4D97-AF65-F5344CB8AC3E}">
        <p14:creationId xmlns:p14="http://schemas.microsoft.com/office/powerpoint/2010/main" val="3791561439"/>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iterate>
                                    <p:tmAbs val="0"/>
                                  </p:iterate>
                                  <p:childTnLst>
                                    <p:set>
                                      <p:cBhvr>
                                        <p:cTn id="6" fill="hold"/>
                                        <p:tgtEl>
                                          <p:spTgt spid="114">
                                            <p:bg/>
                                          </p:spTgt>
                                        </p:tgtEl>
                                        <p:attrNameLst>
                                          <p:attrName>style.visibility</p:attrName>
                                        </p:attrNameLst>
                                      </p:cBhvr>
                                      <p:to>
                                        <p:strVal val="visible"/>
                                      </p:to>
                                    </p:set>
                                  </p:childTnLst>
                                </p:cTn>
                              </p:par>
                              <p:par>
                                <p:cTn id="7" presetID="1" presetClass="entr" presetSubtype="0" fill="hold" grpId="0" nodeType="withEffect">
                                  <p:stCondLst>
                                    <p:cond delay="2000"/>
                                  </p:stCondLst>
                                  <p:iterate>
                                    <p:tmAbs val="0"/>
                                  </p:iterate>
                                  <p:childTnLst>
                                    <p:set>
                                      <p:cBhvr>
                                        <p:cTn id="8" fill="hold"/>
                                        <p:tgtEl>
                                          <p:spTgt spid="114">
                                            <p:txEl>
                                              <p:pRg st="0" end="0"/>
                                            </p:txEl>
                                          </p:spTgt>
                                        </p:tgtEl>
                                        <p:attrNameLst>
                                          <p:attrName>style.visibility</p:attrName>
                                        </p:attrNameLst>
                                      </p:cBhvr>
                                      <p:to>
                                        <p:strVal val="visible"/>
                                      </p:to>
                                    </p:set>
                                  </p:childTnLst>
                                </p:cTn>
                              </p:par>
                            </p:childTnLst>
                          </p:cTn>
                        </p:par>
                        <p:par>
                          <p:cTn id="9" fill="hold">
                            <p:stCondLst>
                              <p:cond delay="2000"/>
                            </p:stCondLst>
                            <p:childTnLst>
                              <p:par>
                                <p:cTn id="10" presetID="1" presetClass="entr" presetSubtype="0" fill="hold" grpId="0" nodeType="afterEffect">
                                  <p:stCondLst>
                                    <p:cond delay="5000"/>
                                  </p:stCondLst>
                                  <p:iterate>
                                    <p:tmAbs val="0"/>
                                  </p:iterate>
                                  <p:childTnLst>
                                    <p:set>
                                      <p:cBhvr>
                                        <p:cTn id="11" fill="hold"/>
                                        <p:tgtEl>
                                          <p:spTgt spid="114">
                                            <p:txEl>
                                              <p:pRg st="1" end="1"/>
                                            </p:txEl>
                                          </p:spTgt>
                                        </p:tgtEl>
                                        <p:attrNameLst>
                                          <p:attrName>style.visibility</p:attrName>
                                        </p:attrNameLst>
                                      </p:cBhvr>
                                      <p:to>
                                        <p:strVal val="visible"/>
                                      </p:to>
                                    </p:set>
                                  </p:childTnLst>
                                </p:cTn>
                              </p:par>
                            </p:childTnLst>
                          </p:cTn>
                        </p:par>
                        <p:par>
                          <p:cTn id="12" fill="hold">
                            <p:stCondLst>
                              <p:cond delay="7000"/>
                            </p:stCondLst>
                            <p:childTnLst>
                              <p:par>
                                <p:cTn id="13" presetID="1" presetClass="entr" presetSubtype="0" fill="hold" grpId="0" nodeType="afterEffect">
                                  <p:stCondLst>
                                    <p:cond delay="2500"/>
                                  </p:stCondLst>
                                  <p:iterate>
                                    <p:tmAbs val="0"/>
                                  </p:iterate>
                                  <p:childTnLst>
                                    <p:set>
                                      <p:cBhvr>
                                        <p:cTn id="14" fill="hold"/>
                                        <p:tgtEl>
                                          <p:spTgt spid="114">
                                            <p:txEl>
                                              <p:pRg st="2" end="2"/>
                                            </p:txEl>
                                          </p:spTgt>
                                        </p:tgtEl>
                                        <p:attrNameLst>
                                          <p:attrName>style.visibility</p:attrName>
                                        </p:attrNameLst>
                                      </p:cBhvr>
                                      <p:to>
                                        <p:strVal val="visible"/>
                                      </p:to>
                                    </p:set>
                                  </p:childTnLst>
                                </p:cTn>
                              </p:par>
                            </p:childTnLst>
                          </p:cTn>
                        </p:par>
                        <p:par>
                          <p:cTn id="15" fill="hold">
                            <p:stCondLst>
                              <p:cond delay="9500"/>
                            </p:stCondLst>
                            <p:childTnLst>
                              <p:par>
                                <p:cTn id="16" presetID="1" presetClass="entr" presetSubtype="0" fill="hold" grpId="0" nodeType="afterEffect">
                                  <p:stCondLst>
                                    <p:cond delay="4000"/>
                                  </p:stCondLst>
                                  <p:iterate>
                                    <p:tmAbs val="0"/>
                                  </p:iterate>
                                  <p:childTnLst>
                                    <p:set>
                                      <p:cBhvr>
                                        <p:cTn id="17" fill="hold"/>
                                        <p:tgtEl>
                                          <p:spTgt spid="114">
                                            <p:txEl>
                                              <p:pRg st="3" end="3"/>
                                            </p:txEl>
                                          </p:spTgt>
                                        </p:tgtEl>
                                        <p:attrNameLst>
                                          <p:attrName>style.visibility</p:attrName>
                                        </p:attrNameLst>
                                      </p:cBhvr>
                                      <p:to>
                                        <p:strVal val="visible"/>
                                      </p:to>
                                    </p:set>
                                  </p:childTnLst>
                                </p:cTn>
                              </p:par>
                            </p:childTnLst>
                          </p:cTn>
                        </p:par>
                        <p:par>
                          <p:cTn id="18" fill="hold">
                            <p:stCondLst>
                              <p:cond delay="13500"/>
                            </p:stCondLst>
                            <p:childTnLst>
                              <p:par>
                                <p:cTn id="19" presetID="1" presetClass="entr" presetSubtype="0" fill="hold" grpId="0" nodeType="afterEffect">
                                  <p:stCondLst>
                                    <p:cond delay="3000"/>
                                  </p:stCondLst>
                                  <p:iterate>
                                    <p:tmAbs val="0"/>
                                  </p:iterate>
                                  <p:childTnLst>
                                    <p:set>
                                      <p:cBhvr>
                                        <p:cTn id="20" fill="hold"/>
                                        <p:tgtEl>
                                          <p:spTgt spid="114">
                                            <p:txEl>
                                              <p:pRg st="4" end="4"/>
                                            </p:txEl>
                                          </p:spTgt>
                                        </p:tgtEl>
                                        <p:attrNameLst>
                                          <p:attrName>style.visibility</p:attrName>
                                        </p:attrNameLst>
                                      </p:cBhvr>
                                      <p:to>
                                        <p:strVal val="visible"/>
                                      </p:to>
                                    </p:set>
                                  </p:childTnLst>
                                </p:cTn>
                              </p:par>
                            </p:childTnLst>
                          </p:cTn>
                        </p:par>
                        <p:par>
                          <p:cTn id="21" fill="hold">
                            <p:stCondLst>
                              <p:cond delay="16500"/>
                            </p:stCondLst>
                            <p:childTnLst>
                              <p:par>
                                <p:cTn id="22" presetID="1" presetClass="entr" presetSubtype="0" fill="hold" grpId="0" nodeType="afterEffect">
                                  <p:stCondLst>
                                    <p:cond delay="3000"/>
                                  </p:stCondLst>
                                  <p:iterate>
                                    <p:tmAbs val="0"/>
                                  </p:iterate>
                                  <p:childTnLst>
                                    <p:set>
                                      <p:cBhvr>
                                        <p:cTn id="23" fill="hold"/>
                                        <p:tgtEl>
                                          <p:spTgt spid="114">
                                            <p:txEl>
                                              <p:pRg st="5" end="5"/>
                                            </p:txEl>
                                          </p:spTgt>
                                        </p:tgtEl>
                                        <p:attrNameLst>
                                          <p:attrName>style.visibility</p:attrName>
                                        </p:attrNameLst>
                                      </p:cBhvr>
                                      <p:to>
                                        <p:strVal val="visible"/>
                                      </p:to>
                                    </p:set>
                                  </p:childTnLst>
                                </p:cTn>
                              </p:par>
                            </p:childTnLst>
                          </p:cTn>
                        </p:par>
                        <p:par>
                          <p:cTn id="24" fill="hold">
                            <p:stCondLst>
                              <p:cond delay="19500"/>
                            </p:stCondLst>
                            <p:childTnLst>
                              <p:par>
                                <p:cTn id="25" presetID="1" presetClass="entr" presetSubtype="0" fill="hold" grpId="0" nodeType="afterEffect">
                                  <p:stCondLst>
                                    <p:cond delay="5500"/>
                                  </p:stCondLst>
                                  <p:iterate>
                                    <p:tmAbs val="0"/>
                                  </p:iterate>
                                  <p:childTnLst>
                                    <p:set>
                                      <p:cBhvr>
                                        <p:cTn id="26" fill="hold"/>
                                        <p:tgtEl>
                                          <p:spTgt spid="114">
                                            <p:txEl>
                                              <p:pRg st="6" end="6"/>
                                            </p:txEl>
                                          </p:spTgt>
                                        </p:tgtEl>
                                        <p:attrNameLst>
                                          <p:attrName>style.visibility</p:attrName>
                                        </p:attrNameLst>
                                      </p:cBhvr>
                                      <p:to>
                                        <p:strVal val="visible"/>
                                      </p:to>
                                    </p:set>
                                  </p:childTnLst>
                                </p:cTn>
                              </p:par>
                            </p:childTnLst>
                          </p:cTn>
                        </p:par>
                        <p:par>
                          <p:cTn id="27" fill="hold">
                            <p:stCondLst>
                              <p:cond delay="25000"/>
                            </p:stCondLst>
                            <p:childTnLst>
                              <p:par>
                                <p:cTn id="28" presetID="1" presetClass="entr" presetSubtype="0" fill="hold" grpId="0" nodeType="afterEffect">
                                  <p:stCondLst>
                                    <p:cond delay="4000"/>
                                  </p:stCondLst>
                                  <p:iterate>
                                    <p:tmAbs val="0"/>
                                  </p:iterate>
                                  <p:childTnLst>
                                    <p:set>
                                      <p:cBhvr>
                                        <p:cTn id="29" fill="hold"/>
                                        <p:tgtEl>
                                          <p:spTgt spid="114">
                                            <p:txEl>
                                              <p:pRg st="7" end="7"/>
                                            </p:txEl>
                                          </p:spTgt>
                                        </p:tgtEl>
                                        <p:attrNameLst>
                                          <p:attrName>style.visibility</p:attrName>
                                        </p:attrNameLst>
                                      </p:cBhvr>
                                      <p:to>
                                        <p:strVal val="visible"/>
                                      </p:to>
                                    </p:set>
                                  </p:childTnLst>
                                </p:cTn>
                              </p:par>
                            </p:childTnLst>
                          </p:cTn>
                        </p:par>
                        <p:par>
                          <p:cTn id="30" fill="hold">
                            <p:stCondLst>
                              <p:cond delay="29000"/>
                            </p:stCondLst>
                            <p:childTnLst>
                              <p:par>
                                <p:cTn id="31" presetID="1" presetClass="entr" presetSubtype="0" fill="hold" grpId="0" nodeType="afterEffect">
                                  <p:stCondLst>
                                    <p:cond delay="2500"/>
                                  </p:stCondLst>
                                  <p:iterate>
                                    <p:tmAbs val="0"/>
                                  </p:iterate>
                                  <p:childTnLst>
                                    <p:set>
                                      <p:cBhvr>
                                        <p:cTn id="32" fill="hold"/>
                                        <p:tgtEl>
                                          <p:spTgt spid="114">
                                            <p:txEl>
                                              <p:pRg st="8" end="8"/>
                                            </p:txEl>
                                          </p:spTgt>
                                        </p:tgtEl>
                                        <p:attrNameLst>
                                          <p:attrName>style.visibility</p:attrName>
                                        </p:attrNameLst>
                                      </p:cBhvr>
                                      <p:to>
                                        <p:strVal val="visible"/>
                                      </p:to>
                                    </p:set>
                                  </p:childTnLst>
                                </p:cTn>
                              </p:par>
                            </p:childTnLst>
                          </p:cTn>
                        </p:par>
                        <p:par>
                          <p:cTn id="33" fill="hold">
                            <p:stCondLst>
                              <p:cond delay="31500"/>
                            </p:stCondLst>
                            <p:childTnLst>
                              <p:par>
                                <p:cTn id="34" presetID="1" presetClass="entr" presetSubtype="0" fill="hold" grpId="0" nodeType="afterEffect">
                                  <p:stCondLst>
                                    <p:cond delay="2000"/>
                                  </p:stCondLst>
                                  <p:iterate>
                                    <p:tmAbs val="0"/>
                                  </p:iterate>
                                  <p:childTnLst>
                                    <p:set>
                                      <p:cBhvr>
                                        <p:cTn id="35" fill="hold"/>
                                        <p:tgtEl>
                                          <p:spTgt spid="11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uiExpand="1" build="p"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2A686-3961-BE43-8DE8-6AE8A88D3C69}"/>
              </a:ext>
            </a:extLst>
          </p:cNvPr>
          <p:cNvSpPr>
            <a:spLocks noGrp="1"/>
          </p:cNvSpPr>
          <p:nvPr>
            <p:ph type="title"/>
          </p:nvPr>
        </p:nvSpPr>
        <p:spPr/>
        <p:txBody>
          <a:bodyPr/>
          <a:lstStyle/>
          <a:p>
            <a:r>
              <a:rPr lang="en-US" dirty="0"/>
              <a:t>Slow Speed Boating – 6 to 12 mph</a:t>
            </a:r>
          </a:p>
        </p:txBody>
      </p:sp>
      <p:sp>
        <p:nvSpPr>
          <p:cNvPr id="3" name="Content Placeholder 2">
            <a:extLst>
              <a:ext uri="{FF2B5EF4-FFF2-40B4-BE49-F238E27FC236}">
                <a16:creationId xmlns:a16="http://schemas.microsoft.com/office/drawing/2014/main" id="{7B002FB7-63C2-1E44-A3BB-E23C96962FBD}"/>
              </a:ext>
            </a:extLst>
          </p:cNvPr>
          <p:cNvSpPr>
            <a:spLocks noGrp="1"/>
          </p:cNvSpPr>
          <p:nvPr>
            <p:ph idx="1"/>
          </p:nvPr>
        </p:nvSpPr>
        <p:spPr/>
        <p:txBody>
          <a:bodyPr>
            <a:normAutofit/>
          </a:bodyPr>
          <a:lstStyle/>
          <a:p>
            <a:pPr marL="0" indent="0">
              <a:buNone/>
            </a:pPr>
            <a:r>
              <a:rPr lang="en-US" sz="3200" dirty="0"/>
              <a:t>There are 2 aspects to slow speed power boating activities</a:t>
            </a:r>
          </a:p>
          <a:p>
            <a:pPr lvl="1"/>
            <a:r>
              <a:rPr lang="en-US" sz="3200" dirty="0">
                <a:highlight>
                  <a:srgbClr val="FFFF00"/>
                </a:highlight>
              </a:rPr>
              <a:t>Wake creation</a:t>
            </a:r>
          </a:p>
          <a:p>
            <a:pPr lvl="1"/>
            <a:r>
              <a:rPr lang="en-US" sz="3200" dirty="0">
                <a:highlight>
                  <a:srgbClr val="FFFF00"/>
                </a:highlight>
              </a:rPr>
              <a:t>Bottom scouring</a:t>
            </a:r>
          </a:p>
        </p:txBody>
      </p:sp>
      <p:sp>
        <p:nvSpPr>
          <p:cNvPr id="4" name="Slide Number Placeholder 3">
            <a:extLst>
              <a:ext uri="{FF2B5EF4-FFF2-40B4-BE49-F238E27FC236}">
                <a16:creationId xmlns:a16="http://schemas.microsoft.com/office/drawing/2014/main" id="{7A6CACB4-D9F8-8144-A59C-D7D54707D45C}"/>
              </a:ext>
            </a:extLst>
          </p:cNvPr>
          <p:cNvSpPr>
            <a:spLocks noGrp="1"/>
          </p:cNvSpPr>
          <p:nvPr>
            <p:ph type="sldNum" sz="quarter" idx="12"/>
          </p:nvPr>
        </p:nvSpPr>
        <p:spPr/>
        <p:txBody>
          <a:bodyPr/>
          <a:lstStyle/>
          <a:p>
            <a:fld id="{0B7C0970-32F0-8540-B4F6-A9BE9ED183D1}" type="slidenum">
              <a:rPr lang="en-US" smtClean="0"/>
              <a:t>6</a:t>
            </a:fld>
            <a:endParaRPr lang="en-US" dirty="0"/>
          </a:p>
        </p:txBody>
      </p:sp>
    </p:spTree>
    <p:extLst>
      <p:ext uri="{BB962C8B-B14F-4D97-AF65-F5344CB8AC3E}">
        <p14:creationId xmlns:p14="http://schemas.microsoft.com/office/powerpoint/2010/main" val="120066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2500"/>
                            </p:stCondLst>
                            <p:childTnLst>
                              <p:par>
                                <p:cTn id="8" presetID="1" presetClass="entr" presetSubtype="0" fill="hold" grpId="0" nodeType="afterEffect">
                                  <p:stCondLst>
                                    <p:cond delay="25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5000"/>
                            </p:stCondLst>
                            <p:childTnLst>
                              <p:par>
                                <p:cTn id="11" presetID="1" presetClass="entr" presetSubtype="0" fill="hold" grpId="0" nodeType="afterEffect">
                                  <p:stCondLst>
                                    <p:cond delay="2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itle 1"/>
          <p:cNvSpPr txBox="1">
            <a:spLocks noGrp="1"/>
          </p:cNvSpPr>
          <p:nvPr>
            <p:ph type="title"/>
          </p:nvPr>
        </p:nvSpPr>
        <p:spPr>
          <a:prstGeom prst="rect">
            <a:avLst/>
          </a:prstGeom>
        </p:spPr>
        <p:txBody>
          <a:bodyPr/>
          <a:lstStyle/>
          <a:p>
            <a:r>
              <a:rPr dirty="0"/>
              <a:t>What is the Threat from Boat Wakes?</a:t>
            </a:r>
          </a:p>
        </p:txBody>
      </p:sp>
      <p:sp>
        <p:nvSpPr>
          <p:cNvPr id="120" name="Content Placeholder 2"/>
          <p:cNvSpPr txBox="1">
            <a:spLocks noGrp="1"/>
          </p:cNvSpPr>
          <p:nvPr>
            <p:ph type="body" idx="1"/>
          </p:nvPr>
        </p:nvSpPr>
        <p:spPr>
          <a:xfrm>
            <a:off x="838200" y="1467405"/>
            <a:ext cx="10515600" cy="4936887"/>
          </a:xfrm>
          <a:prstGeom prst="rect">
            <a:avLst/>
          </a:prstGeom>
        </p:spPr>
        <p:txBody>
          <a:bodyPr>
            <a:normAutofit/>
          </a:bodyPr>
          <a:lstStyle/>
          <a:p>
            <a:pPr marL="0" lvl="1" indent="457200">
              <a:lnSpc>
                <a:spcPct val="72000"/>
              </a:lnSpc>
              <a:spcBef>
                <a:spcPts val="500"/>
              </a:spcBef>
              <a:buSzTx/>
              <a:buNone/>
              <a:defRPr sz="1800"/>
            </a:pPr>
            <a:endParaRPr dirty="0"/>
          </a:p>
          <a:p>
            <a:pPr>
              <a:lnSpc>
                <a:spcPct val="72000"/>
              </a:lnSpc>
              <a:defRPr sz="2100"/>
            </a:pPr>
            <a:r>
              <a:rPr lang="en-US" sz="2400" dirty="0"/>
              <a:t>We are especially concerned about Large wakes – 3 feet or more which cause:</a:t>
            </a:r>
          </a:p>
          <a:p>
            <a:pPr lvl="1">
              <a:lnSpc>
                <a:spcPct val="72000"/>
              </a:lnSpc>
              <a:defRPr sz="2100"/>
            </a:pPr>
            <a:r>
              <a:rPr dirty="0"/>
              <a:t>Shore line erosion and degradation of water quality</a:t>
            </a:r>
          </a:p>
          <a:p>
            <a:pPr lvl="1">
              <a:lnSpc>
                <a:spcPct val="72000"/>
              </a:lnSpc>
              <a:defRPr sz="2100"/>
            </a:pPr>
            <a:r>
              <a:rPr lang="en-US" dirty="0"/>
              <a:t>D</a:t>
            </a:r>
            <a:r>
              <a:rPr dirty="0"/>
              <a:t>anger</a:t>
            </a:r>
            <a:r>
              <a:rPr lang="en-US" dirty="0"/>
              <a:t> to</a:t>
            </a:r>
            <a:r>
              <a:rPr dirty="0"/>
              <a:t> small craft on the water – kayaks, canoes, paddle boards small sail boats</a:t>
            </a:r>
          </a:p>
          <a:p>
            <a:pPr lvl="2">
              <a:lnSpc>
                <a:spcPct val="72000"/>
              </a:lnSpc>
              <a:defRPr sz="1800"/>
            </a:pPr>
            <a:r>
              <a:rPr dirty="0"/>
              <a:t>Cause upset and possible serious safety issues</a:t>
            </a:r>
          </a:p>
          <a:p>
            <a:pPr lvl="2">
              <a:lnSpc>
                <a:spcPct val="72000"/>
              </a:lnSpc>
              <a:defRPr sz="1800"/>
            </a:pPr>
            <a:r>
              <a:rPr dirty="0"/>
              <a:t>Injure boaters</a:t>
            </a:r>
          </a:p>
          <a:p>
            <a:pPr lvl="2">
              <a:lnSpc>
                <a:spcPct val="72000"/>
              </a:lnSpc>
              <a:defRPr sz="1800"/>
            </a:pPr>
            <a:r>
              <a:rPr dirty="0"/>
              <a:t>Cause damage to watercraft</a:t>
            </a:r>
          </a:p>
          <a:p>
            <a:pPr lvl="1">
              <a:lnSpc>
                <a:spcPct val="72000"/>
              </a:lnSpc>
              <a:defRPr sz="2100"/>
            </a:pPr>
            <a:r>
              <a:rPr dirty="0"/>
              <a:t>Damage </a:t>
            </a:r>
            <a:r>
              <a:rPr lang="en-US" dirty="0"/>
              <a:t>to </a:t>
            </a:r>
            <a:r>
              <a:rPr dirty="0"/>
              <a:t>watercraft at dock or anchor</a:t>
            </a:r>
          </a:p>
          <a:p>
            <a:pPr lvl="2">
              <a:lnSpc>
                <a:spcPct val="72000"/>
              </a:lnSpc>
              <a:defRPr sz="1800"/>
            </a:pPr>
            <a:r>
              <a:rPr dirty="0"/>
              <a:t>Slamming boats into docks damaging boat and/or dock</a:t>
            </a:r>
          </a:p>
          <a:p>
            <a:pPr lvl="2">
              <a:lnSpc>
                <a:spcPct val="72000"/>
              </a:lnSpc>
              <a:defRPr sz="1800"/>
            </a:pPr>
            <a:r>
              <a:rPr dirty="0"/>
              <a:t>Break mooring lines, leading to further damage</a:t>
            </a:r>
          </a:p>
          <a:p>
            <a:pPr lvl="1">
              <a:lnSpc>
                <a:spcPct val="72000"/>
              </a:lnSpc>
              <a:defRPr sz="2100"/>
            </a:pPr>
            <a:r>
              <a:rPr dirty="0"/>
              <a:t>Upset or damage </a:t>
            </a:r>
            <a:r>
              <a:rPr lang="en-US" dirty="0"/>
              <a:t>to </a:t>
            </a:r>
            <a:r>
              <a:rPr dirty="0"/>
              <a:t>aquatic life – especially nesting loons</a:t>
            </a:r>
          </a:p>
          <a:p>
            <a:pPr lvl="1">
              <a:lnSpc>
                <a:spcPct val="72000"/>
              </a:lnSpc>
              <a:defRPr sz="2100"/>
            </a:pPr>
            <a:r>
              <a:rPr lang="en-US" dirty="0"/>
              <a:t>D</a:t>
            </a:r>
            <a:r>
              <a:rPr dirty="0"/>
              <a:t>anger </a:t>
            </a:r>
            <a:r>
              <a:rPr lang="en-US" dirty="0"/>
              <a:t>to </a:t>
            </a:r>
            <a:r>
              <a:rPr dirty="0"/>
              <a:t>Swimmers</a:t>
            </a:r>
          </a:p>
          <a:p>
            <a:pPr lvl="1">
              <a:lnSpc>
                <a:spcPct val="72000"/>
              </a:lnSpc>
              <a:defRPr sz="2100"/>
            </a:pPr>
            <a:r>
              <a:rPr lang="en-US" dirty="0"/>
              <a:t>O</a:t>
            </a:r>
            <a:r>
              <a:rPr dirty="0"/>
              <a:t>ther boat operators and property owners </a:t>
            </a:r>
            <a:r>
              <a:rPr lang="en-US" dirty="0"/>
              <a:t>irritation </a:t>
            </a:r>
            <a:r>
              <a:rPr dirty="0"/>
              <a:t>to the point of </a:t>
            </a:r>
            <a:r>
              <a:rPr lang="en-US" dirty="0"/>
              <a:t>confrontation or t</a:t>
            </a:r>
            <a:r>
              <a:rPr dirty="0"/>
              <a:t>aking counter actions</a:t>
            </a:r>
            <a:endParaRPr lang="en-US" dirty="0"/>
          </a:p>
          <a:p>
            <a:pPr>
              <a:lnSpc>
                <a:spcPct val="72000"/>
              </a:lnSpc>
              <a:defRPr sz="2100"/>
            </a:pPr>
            <a:r>
              <a:rPr lang="en-US" dirty="0"/>
              <a:t>An additional threat comes from slow speed boating in shallow water</a:t>
            </a:r>
          </a:p>
          <a:p>
            <a:pPr lvl="1">
              <a:lnSpc>
                <a:spcPct val="72000"/>
              </a:lnSpc>
              <a:defRPr sz="2100"/>
            </a:pPr>
            <a:r>
              <a:rPr lang="en-US" dirty="0"/>
              <a:t>Where propeller wash interacts with the lakebed and stirs up sediment and destroys vegetation and aquatic habitat.</a:t>
            </a:r>
            <a:endParaRPr dirty="0"/>
          </a:p>
        </p:txBody>
      </p:sp>
      <p:sp>
        <p:nvSpPr>
          <p:cNvPr id="121" name="Slide Number Placeholder 3"/>
          <p:cNvSpPr txBox="1">
            <a:spLocks noGrp="1"/>
          </p:cNvSpPr>
          <p:nvPr>
            <p:ph type="sldNum" sz="quarter" idx="2"/>
          </p:nvPr>
        </p:nvSpPr>
        <p:spPr>
          <a:xfrm>
            <a:off x="11095176" y="6404292"/>
            <a:ext cx="25862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7</a:t>
            </a:fld>
            <a:endParaRPr/>
          </a:p>
        </p:txBody>
      </p:sp>
    </p:spTree>
    <p:extLst>
      <p:ext uri="{BB962C8B-B14F-4D97-AF65-F5344CB8AC3E}">
        <p14:creationId xmlns:p14="http://schemas.microsoft.com/office/powerpoint/2010/main" val="133014125"/>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120">
                                            <p:txEl>
                                              <p:pRg st="1" end="1"/>
                                            </p:txEl>
                                          </p:spTgt>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nodeType="afterEffect">
                                  <p:stCondLst>
                                    <p:cond delay="3500"/>
                                  </p:stCondLst>
                                  <p:childTnLst>
                                    <p:set>
                                      <p:cBhvr>
                                        <p:cTn id="9" dur="1" fill="hold">
                                          <p:stCondLst>
                                            <p:cond delay="0"/>
                                          </p:stCondLst>
                                        </p:cTn>
                                        <p:tgtEl>
                                          <p:spTgt spid="120">
                                            <p:txEl>
                                              <p:pRg st="2" end="2"/>
                                            </p:txEl>
                                          </p:spTgt>
                                        </p:tgtEl>
                                        <p:attrNameLst>
                                          <p:attrName>style.visibility</p:attrName>
                                        </p:attrNameLst>
                                      </p:cBhvr>
                                      <p:to>
                                        <p:strVal val="visible"/>
                                      </p:to>
                                    </p:set>
                                  </p:childTnLst>
                                </p:cTn>
                              </p:par>
                            </p:childTnLst>
                          </p:cTn>
                        </p:par>
                        <p:par>
                          <p:cTn id="10" fill="hold">
                            <p:stCondLst>
                              <p:cond delay="5500"/>
                            </p:stCondLst>
                            <p:childTnLst>
                              <p:par>
                                <p:cTn id="11" presetID="1" presetClass="entr" presetSubtype="0" fill="hold" nodeType="afterEffect">
                                  <p:stCondLst>
                                    <p:cond delay="3500"/>
                                  </p:stCondLst>
                                  <p:childTnLst>
                                    <p:set>
                                      <p:cBhvr>
                                        <p:cTn id="12" dur="1" fill="hold">
                                          <p:stCondLst>
                                            <p:cond delay="0"/>
                                          </p:stCondLst>
                                        </p:cTn>
                                        <p:tgtEl>
                                          <p:spTgt spid="120">
                                            <p:txEl>
                                              <p:pRg st="3" end="3"/>
                                            </p:txEl>
                                          </p:spTgt>
                                        </p:tgtEl>
                                        <p:attrNameLst>
                                          <p:attrName>style.visibility</p:attrName>
                                        </p:attrNameLst>
                                      </p:cBhvr>
                                      <p:to>
                                        <p:strVal val="visible"/>
                                      </p:to>
                                    </p:set>
                                  </p:childTnLst>
                                </p:cTn>
                              </p:par>
                            </p:childTnLst>
                          </p:cTn>
                        </p:par>
                        <p:par>
                          <p:cTn id="13" fill="hold">
                            <p:stCondLst>
                              <p:cond delay="9000"/>
                            </p:stCondLst>
                            <p:childTnLst>
                              <p:par>
                                <p:cTn id="14" presetID="1" presetClass="entr" presetSubtype="0" fill="hold" nodeType="afterEffect">
                                  <p:stCondLst>
                                    <p:cond delay="4000"/>
                                  </p:stCondLst>
                                  <p:childTnLst>
                                    <p:set>
                                      <p:cBhvr>
                                        <p:cTn id="15" dur="1" fill="hold">
                                          <p:stCondLst>
                                            <p:cond delay="0"/>
                                          </p:stCondLst>
                                        </p:cTn>
                                        <p:tgtEl>
                                          <p:spTgt spid="120">
                                            <p:txEl>
                                              <p:pRg st="4" end="4"/>
                                            </p:txEl>
                                          </p:spTgt>
                                        </p:tgtEl>
                                        <p:attrNameLst>
                                          <p:attrName>style.visibility</p:attrName>
                                        </p:attrNameLst>
                                      </p:cBhvr>
                                      <p:to>
                                        <p:strVal val="visible"/>
                                      </p:to>
                                    </p:set>
                                  </p:childTnLst>
                                </p:cTn>
                              </p:par>
                            </p:childTnLst>
                          </p:cTn>
                        </p:par>
                        <p:par>
                          <p:cTn id="16" fill="hold">
                            <p:stCondLst>
                              <p:cond delay="13000"/>
                            </p:stCondLst>
                            <p:childTnLst>
                              <p:par>
                                <p:cTn id="17" presetID="1" presetClass="entr" presetSubtype="0" fill="hold" nodeType="afterEffect">
                                  <p:stCondLst>
                                    <p:cond delay="3000"/>
                                  </p:stCondLst>
                                  <p:childTnLst>
                                    <p:set>
                                      <p:cBhvr>
                                        <p:cTn id="18" dur="1" fill="hold">
                                          <p:stCondLst>
                                            <p:cond delay="0"/>
                                          </p:stCondLst>
                                        </p:cTn>
                                        <p:tgtEl>
                                          <p:spTgt spid="120">
                                            <p:txEl>
                                              <p:pRg st="5" end="5"/>
                                            </p:txEl>
                                          </p:spTgt>
                                        </p:tgtEl>
                                        <p:attrNameLst>
                                          <p:attrName>style.visibility</p:attrName>
                                        </p:attrNameLst>
                                      </p:cBhvr>
                                      <p:to>
                                        <p:strVal val="visible"/>
                                      </p:to>
                                    </p:set>
                                  </p:childTnLst>
                                </p:cTn>
                              </p:par>
                            </p:childTnLst>
                          </p:cTn>
                        </p:par>
                        <p:par>
                          <p:cTn id="19" fill="hold">
                            <p:stCondLst>
                              <p:cond delay="16000"/>
                            </p:stCondLst>
                            <p:childTnLst>
                              <p:par>
                                <p:cTn id="20" presetID="1" presetClass="entr" presetSubtype="0" fill="hold" nodeType="afterEffect">
                                  <p:stCondLst>
                                    <p:cond delay="2000"/>
                                  </p:stCondLst>
                                  <p:childTnLst>
                                    <p:set>
                                      <p:cBhvr>
                                        <p:cTn id="21" dur="1" fill="hold">
                                          <p:stCondLst>
                                            <p:cond delay="0"/>
                                          </p:stCondLst>
                                        </p:cTn>
                                        <p:tgtEl>
                                          <p:spTgt spid="120">
                                            <p:txEl>
                                              <p:pRg st="6" end="6"/>
                                            </p:txEl>
                                          </p:spTgt>
                                        </p:tgtEl>
                                        <p:attrNameLst>
                                          <p:attrName>style.visibility</p:attrName>
                                        </p:attrNameLst>
                                      </p:cBhvr>
                                      <p:to>
                                        <p:strVal val="visible"/>
                                      </p:to>
                                    </p:set>
                                  </p:childTnLst>
                                </p:cTn>
                              </p:par>
                            </p:childTnLst>
                          </p:cTn>
                        </p:par>
                        <p:par>
                          <p:cTn id="22" fill="hold">
                            <p:stCondLst>
                              <p:cond delay="18000"/>
                            </p:stCondLst>
                            <p:childTnLst>
                              <p:par>
                                <p:cTn id="23" presetID="1" presetClass="entr" presetSubtype="0" fill="hold" nodeType="afterEffect">
                                  <p:stCondLst>
                                    <p:cond delay="2500"/>
                                  </p:stCondLst>
                                  <p:childTnLst>
                                    <p:set>
                                      <p:cBhvr>
                                        <p:cTn id="24" dur="1" fill="hold">
                                          <p:stCondLst>
                                            <p:cond delay="0"/>
                                          </p:stCondLst>
                                        </p:cTn>
                                        <p:tgtEl>
                                          <p:spTgt spid="120">
                                            <p:txEl>
                                              <p:pRg st="7" end="7"/>
                                            </p:txEl>
                                          </p:spTgt>
                                        </p:tgtEl>
                                        <p:attrNameLst>
                                          <p:attrName>style.visibility</p:attrName>
                                        </p:attrNameLst>
                                      </p:cBhvr>
                                      <p:to>
                                        <p:strVal val="visible"/>
                                      </p:to>
                                    </p:set>
                                  </p:childTnLst>
                                </p:cTn>
                              </p:par>
                            </p:childTnLst>
                          </p:cTn>
                        </p:par>
                        <p:par>
                          <p:cTn id="25" fill="hold">
                            <p:stCondLst>
                              <p:cond delay="20500"/>
                            </p:stCondLst>
                            <p:childTnLst>
                              <p:par>
                                <p:cTn id="26" presetID="1" presetClass="entr" presetSubtype="0" fill="hold" nodeType="afterEffect">
                                  <p:stCondLst>
                                    <p:cond delay="3000"/>
                                  </p:stCondLst>
                                  <p:childTnLst>
                                    <p:set>
                                      <p:cBhvr>
                                        <p:cTn id="27" dur="1" fill="hold">
                                          <p:stCondLst>
                                            <p:cond delay="0"/>
                                          </p:stCondLst>
                                        </p:cTn>
                                        <p:tgtEl>
                                          <p:spTgt spid="120">
                                            <p:txEl>
                                              <p:pRg st="8" end="8"/>
                                            </p:txEl>
                                          </p:spTgt>
                                        </p:tgtEl>
                                        <p:attrNameLst>
                                          <p:attrName>style.visibility</p:attrName>
                                        </p:attrNameLst>
                                      </p:cBhvr>
                                      <p:to>
                                        <p:strVal val="visible"/>
                                      </p:to>
                                    </p:set>
                                  </p:childTnLst>
                                </p:cTn>
                              </p:par>
                            </p:childTnLst>
                          </p:cTn>
                        </p:par>
                        <p:par>
                          <p:cTn id="28" fill="hold">
                            <p:stCondLst>
                              <p:cond delay="23500"/>
                            </p:stCondLst>
                            <p:childTnLst>
                              <p:par>
                                <p:cTn id="29" presetID="1" presetClass="entr" presetSubtype="0" fill="hold" nodeType="afterEffect">
                                  <p:stCondLst>
                                    <p:cond delay="3500"/>
                                  </p:stCondLst>
                                  <p:childTnLst>
                                    <p:set>
                                      <p:cBhvr>
                                        <p:cTn id="30" dur="1" fill="hold">
                                          <p:stCondLst>
                                            <p:cond delay="0"/>
                                          </p:stCondLst>
                                        </p:cTn>
                                        <p:tgtEl>
                                          <p:spTgt spid="120">
                                            <p:txEl>
                                              <p:pRg st="9" end="9"/>
                                            </p:txEl>
                                          </p:spTgt>
                                        </p:tgtEl>
                                        <p:attrNameLst>
                                          <p:attrName>style.visibility</p:attrName>
                                        </p:attrNameLst>
                                      </p:cBhvr>
                                      <p:to>
                                        <p:strVal val="visible"/>
                                      </p:to>
                                    </p:set>
                                  </p:childTnLst>
                                </p:cTn>
                              </p:par>
                            </p:childTnLst>
                          </p:cTn>
                        </p:par>
                        <p:par>
                          <p:cTn id="31" fill="hold">
                            <p:stCondLst>
                              <p:cond delay="27000"/>
                            </p:stCondLst>
                            <p:childTnLst>
                              <p:par>
                                <p:cTn id="32" presetID="1" presetClass="entr" presetSubtype="0" fill="hold" nodeType="afterEffect">
                                  <p:stCondLst>
                                    <p:cond delay="3000"/>
                                  </p:stCondLst>
                                  <p:childTnLst>
                                    <p:set>
                                      <p:cBhvr>
                                        <p:cTn id="33" dur="1" fill="hold">
                                          <p:stCondLst>
                                            <p:cond delay="0"/>
                                          </p:stCondLst>
                                        </p:cTn>
                                        <p:tgtEl>
                                          <p:spTgt spid="120">
                                            <p:txEl>
                                              <p:pRg st="10" end="10"/>
                                            </p:txEl>
                                          </p:spTgt>
                                        </p:tgtEl>
                                        <p:attrNameLst>
                                          <p:attrName>style.visibility</p:attrName>
                                        </p:attrNameLst>
                                      </p:cBhvr>
                                      <p:to>
                                        <p:strVal val="visible"/>
                                      </p:to>
                                    </p:set>
                                  </p:childTnLst>
                                </p:cTn>
                              </p:par>
                            </p:childTnLst>
                          </p:cTn>
                        </p:par>
                        <p:par>
                          <p:cTn id="34" fill="hold">
                            <p:stCondLst>
                              <p:cond delay="30000"/>
                            </p:stCondLst>
                            <p:childTnLst>
                              <p:par>
                                <p:cTn id="35" presetID="1" presetClass="entr" presetSubtype="0" fill="hold" nodeType="afterEffect">
                                  <p:stCondLst>
                                    <p:cond delay="3000"/>
                                  </p:stCondLst>
                                  <p:childTnLst>
                                    <p:set>
                                      <p:cBhvr>
                                        <p:cTn id="36" dur="1" fill="hold">
                                          <p:stCondLst>
                                            <p:cond delay="0"/>
                                          </p:stCondLst>
                                        </p:cTn>
                                        <p:tgtEl>
                                          <p:spTgt spid="120">
                                            <p:txEl>
                                              <p:pRg st="11" end="11"/>
                                            </p:txEl>
                                          </p:spTgt>
                                        </p:tgtEl>
                                        <p:attrNameLst>
                                          <p:attrName>style.visibility</p:attrName>
                                        </p:attrNameLst>
                                      </p:cBhvr>
                                      <p:to>
                                        <p:strVal val="visible"/>
                                      </p:to>
                                    </p:set>
                                  </p:childTnLst>
                                </p:cTn>
                              </p:par>
                            </p:childTnLst>
                          </p:cTn>
                        </p:par>
                        <p:par>
                          <p:cTn id="37" fill="hold">
                            <p:stCondLst>
                              <p:cond delay="33000"/>
                            </p:stCondLst>
                            <p:childTnLst>
                              <p:par>
                                <p:cTn id="38" presetID="1" presetClass="entr" presetSubtype="0" fill="hold" nodeType="afterEffect">
                                  <p:stCondLst>
                                    <p:cond delay="2500"/>
                                  </p:stCondLst>
                                  <p:childTnLst>
                                    <p:set>
                                      <p:cBhvr>
                                        <p:cTn id="39" dur="1" fill="hold">
                                          <p:stCondLst>
                                            <p:cond delay="0"/>
                                          </p:stCondLst>
                                        </p:cTn>
                                        <p:tgtEl>
                                          <p:spTgt spid="120">
                                            <p:txEl>
                                              <p:pRg st="12" end="12"/>
                                            </p:txEl>
                                          </p:spTgt>
                                        </p:tgtEl>
                                        <p:attrNameLst>
                                          <p:attrName>style.visibility</p:attrName>
                                        </p:attrNameLst>
                                      </p:cBhvr>
                                      <p:to>
                                        <p:strVal val="visible"/>
                                      </p:to>
                                    </p:set>
                                  </p:childTnLst>
                                </p:cTn>
                              </p:par>
                            </p:childTnLst>
                          </p:cTn>
                        </p:par>
                        <p:par>
                          <p:cTn id="40" fill="hold">
                            <p:stCondLst>
                              <p:cond delay="35500"/>
                            </p:stCondLst>
                            <p:childTnLst>
                              <p:par>
                                <p:cTn id="41" presetID="1" presetClass="entr" presetSubtype="0" fill="hold" nodeType="afterEffect">
                                  <p:stCondLst>
                                    <p:cond delay="5000"/>
                                  </p:stCondLst>
                                  <p:childTnLst>
                                    <p:set>
                                      <p:cBhvr>
                                        <p:cTn id="42" dur="1" fill="hold">
                                          <p:stCondLst>
                                            <p:cond delay="0"/>
                                          </p:stCondLst>
                                        </p:cTn>
                                        <p:tgtEl>
                                          <p:spTgt spid="120">
                                            <p:txEl>
                                              <p:pRg st="13" end="13"/>
                                            </p:txEl>
                                          </p:spTgt>
                                        </p:tgtEl>
                                        <p:attrNameLst>
                                          <p:attrName>style.visibility</p:attrName>
                                        </p:attrNameLst>
                                      </p:cBhvr>
                                      <p:to>
                                        <p:strVal val="visible"/>
                                      </p:to>
                                    </p:set>
                                  </p:childTnLst>
                                </p:cTn>
                              </p:par>
                            </p:childTnLst>
                          </p:cTn>
                        </p:par>
                        <p:par>
                          <p:cTn id="43" fill="hold">
                            <p:stCondLst>
                              <p:cond delay="40500"/>
                            </p:stCondLst>
                            <p:childTnLst>
                              <p:par>
                                <p:cTn id="44" presetID="1" presetClass="entr" presetSubtype="0" fill="hold" nodeType="afterEffect">
                                  <p:stCondLst>
                                    <p:cond delay="3500"/>
                                  </p:stCondLst>
                                  <p:childTnLst>
                                    <p:set>
                                      <p:cBhvr>
                                        <p:cTn id="45" dur="1" fill="hold">
                                          <p:stCondLst>
                                            <p:cond delay="0"/>
                                          </p:stCondLst>
                                        </p:cTn>
                                        <p:tgtEl>
                                          <p:spTgt spid="120">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69E60-B33A-0440-AC6D-11B9C55C0E7D}"/>
              </a:ext>
            </a:extLst>
          </p:cNvPr>
          <p:cNvSpPr>
            <a:spLocks noGrp="1"/>
          </p:cNvSpPr>
          <p:nvPr>
            <p:ph type="title"/>
          </p:nvPr>
        </p:nvSpPr>
        <p:spPr/>
        <p:txBody>
          <a:bodyPr/>
          <a:lstStyle/>
          <a:p>
            <a:pPr algn="ctr"/>
            <a:r>
              <a:rPr lang="en-US" dirty="0"/>
              <a:t>Types of Boats Making Wakes</a:t>
            </a:r>
          </a:p>
        </p:txBody>
      </p:sp>
      <p:sp>
        <p:nvSpPr>
          <p:cNvPr id="3" name="Content Placeholder 2">
            <a:extLst>
              <a:ext uri="{FF2B5EF4-FFF2-40B4-BE49-F238E27FC236}">
                <a16:creationId xmlns:a16="http://schemas.microsoft.com/office/drawing/2014/main" id="{FB73D0AA-95B8-FF42-B53A-46024ED30687}"/>
              </a:ext>
            </a:extLst>
          </p:cNvPr>
          <p:cNvSpPr>
            <a:spLocks noGrp="1"/>
          </p:cNvSpPr>
          <p:nvPr>
            <p:ph idx="1"/>
          </p:nvPr>
        </p:nvSpPr>
        <p:spPr/>
        <p:txBody>
          <a:bodyPr>
            <a:normAutofit fontScale="77500" lnSpcReduction="20000"/>
          </a:bodyPr>
          <a:lstStyle/>
          <a:p>
            <a:r>
              <a:rPr lang="en-US" dirty="0"/>
              <a:t>Boats on our lake with virtually no wake – wind and /or muscle powered</a:t>
            </a:r>
          </a:p>
          <a:p>
            <a:pPr lvl="1"/>
            <a:r>
              <a:rPr lang="en-US" dirty="0"/>
              <a:t>Sail boats</a:t>
            </a:r>
          </a:p>
          <a:p>
            <a:pPr lvl="1"/>
            <a:r>
              <a:rPr lang="en-US" dirty="0"/>
              <a:t>Canoes, kayaks, rowboats, paddleboards</a:t>
            </a:r>
          </a:p>
          <a:p>
            <a:r>
              <a:rPr lang="en-US" dirty="0"/>
              <a:t>Boats with little to moderate wakes – wakes 4 to 12 inches</a:t>
            </a:r>
          </a:p>
          <a:p>
            <a:pPr lvl="1"/>
            <a:r>
              <a:rPr lang="en-US" dirty="0"/>
              <a:t>Low power boats – less than 10HP</a:t>
            </a:r>
          </a:p>
          <a:p>
            <a:pPr lvl="1"/>
            <a:r>
              <a:rPr lang="en-US" dirty="0"/>
              <a:t>Personal Watercraft</a:t>
            </a:r>
          </a:p>
          <a:p>
            <a:r>
              <a:rPr lang="en-US" dirty="0"/>
              <a:t>Boats with “medium” wakes – wakes 1 to 2 feet</a:t>
            </a:r>
          </a:p>
          <a:p>
            <a:pPr lvl="1"/>
            <a:r>
              <a:rPr lang="en-US" dirty="0"/>
              <a:t>General runabout boats, ski boats, pontoon boats</a:t>
            </a:r>
          </a:p>
          <a:p>
            <a:r>
              <a:rPr lang="en-US" dirty="0"/>
              <a:t>Boats with very large wakes – wakes 2 to 4 feet</a:t>
            </a:r>
          </a:p>
          <a:p>
            <a:pPr lvl="1"/>
            <a:r>
              <a:rPr lang="en-US" dirty="0"/>
              <a:t>Wake Boats in wake surfing or wake boarding mode</a:t>
            </a:r>
          </a:p>
          <a:p>
            <a:pPr lvl="1"/>
            <a:r>
              <a:rPr lang="en-US" dirty="0"/>
              <a:t>General runabout boats operating at about 6 – 12 mph</a:t>
            </a:r>
          </a:p>
          <a:p>
            <a:pPr lvl="1"/>
            <a:r>
              <a:rPr lang="en-US" dirty="0"/>
              <a:t>Very large boats - &gt; 24 feet long</a:t>
            </a:r>
          </a:p>
          <a:p>
            <a:r>
              <a:rPr lang="en-US" dirty="0">
                <a:highlight>
                  <a:srgbClr val="FFFF00"/>
                </a:highlight>
              </a:rPr>
              <a:t>All boat wakes vary significantly depending on boat speed as I will show</a:t>
            </a:r>
          </a:p>
          <a:p>
            <a:r>
              <a:rPr lang="en-US" dirty="0">
                <a:highlight>
                  <a:srgbClr val="FFFF00"/>
                </a:highlight>
              </a:rPr>
              <a:t>Boat design and loading also influence how much wake is created</a:t>
            </a:r>
          </a:p>
        </p:txBody>
      </p:sp>
      <p:sp>
        <p:nvSpPr>
          <p:cNvPr id="4" name="Slide Number Placeholder 3">
            <a:extLst>
              <a:ext uri="{FF2B5EF4-FFF2-40B4-BE49-F238E27FC236}">
                <a16:creationId xmlns:a16="http://schemas.microsoft.com/office/drawing/2014/main" id="{B1325FD4-42C4-8D45-A404-022C04099AF5}"/>
              </a:ext>
            </a:extLst>
          </p:cNvPr>
          <p:cNvSpPr>
            <a:spLocks noGrp="1"/>
          </p:cNvSpPr>
          <p:nvPr>
            <p:ph type="sldNum" sz="quarter" idx="12"/>
          </p:nvPr>
        </p:nvSpPr>
        <p:spPr/>
        <p:txBody>
          <a:bodyPr/>
          <a:lstStyle/>
          <a:p>
            <a:fld id="{0B7C0970-32F0-8540-B4F6-A9BE9ED183D1}" type="slidenum">
              <a:rPr lang="en-US" smtClean="0"/>
              <a:t>8</a:t>
            </a:fld>
            <a:endParaRPr lang="en-US" dirty="0"/>
          </a:p>
        </p:txBody>
      </p:sp>
    </p:spTree>
    <p:extLst>
      <p:ext uri="{BB962C8B-B14F-4D97-AF65-F5344CB8AC3E}">
        <p14:creationId xmlns:p14="http://schemas.microsoft.com/office/powerpoint/2010/main" val="260270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2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3000"/>
                            </p:stCondLst>
                            <p:childTnLst>
                              <p:par>
                                <p:cTn id="9" presetID="9" presetClass="entr" presetSubtype="0" fill="hold" nodeType="afterEffect">
                                  <p:stCondLst>
                                    <p:cond delay="3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7000"/>
                            </p:stCondLst>
                            <p:childTnLst>
                              <p:par>
                                <p:cTn id="13" presetID="9" presetClass="entr" presetSubtype="0" fill="hold" nodeType="afterEffect">
                                  <p:stCondLst>
                                    <p:cond delay="2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9500"/>
                            </p:stCondLst>
                            <p:childTnLst>
                              <p:par>
                                <p:cTn id="17" presetID="9" presetClass="entr" presetSubtype="0" fill="hold" nodeType="afterEffect">
                                  <p:stCondLst>
                                    <p:cond delay="3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par>
                          <p:cTn id="20" fill="hold">
                            <p:stCondLst>
                              <p:cond delay="13000"/>
                            </p:stCondLst>
                            <p:childTnLst>
                              <p:par>
                                <p:cTn id="21" presetID="9" presetClass="entr" presetSubtype="0" fill="hold" nodeType="afterEffect">
                                  <p:stCondLst>
                                    <p:cond delay="35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par>
                          <p:cTn id="24" fill="hold">
                            <p:stCondLst>
                              <p:cond delay="17000"/>
                            </p:stCondLst>
                            <p:childTnLst>
                              <p:par>
                                <p:cTn id="25" presetID="9" presetClass="entr" presetSubtype="0" fill="hold" nodeType="afterEffect">
                                  <p:stCondLst>
                                    <p:cond delay="30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par>
                          <p:cTn id="28" fill="hold">
                            <p:stCondLst>
                              <p:cond delay="20500"/>
                            </p:stCondLst>
                            <p:childTnLst>
                              <p:par>
                                <p:cTn id="29" presetID="9" presetClass="entr" presetSubtype="0" fill="hold" nodeType="afterEffect">
                                  <p:stCondLst>
                                    <p:cond delay="250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par>
                          <p:cTn id="32" fill="hold">
                            <p:stCondLst>
                              <p:cond delay="23500"/>
                            </p:stCondLst>
                            <p:childTnLst>
                              <p:par>
                                <p:cTn id="33" presetID="9" presetClass="entr" presetSubtype="0" fill="hold" nodeType="afterEffect">
                                  <p:stCondLst>
                                    <p:cond delay="300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dissolve">
                                      <p:cBhvr>
                                        <p:cTn id="35" dur="500"/>
                                        <p:tgtEl>
                                          <p:spTgt spid="3">
                                            <p:txEl>
                                              <p:pRg st="7" end="7"/>
                                            </p:txEl>
                                          </p:spTgt>
                                        </p:tgtEl>
                                      </p:cBhvr>
                                    </p:animEffect>
                                  </p:childTnLst>
                                </p:cTn>
                              </p:par>
                            </p:childTnLst>
                          </p:cTn>
                        </p:par>
                        <p:par>
                          <p:cTn id="36" fill="hold">
                            <p:stCondLst>
                              <p:cond delay="27000"/>
                            </p:stCondLst>
                            <p:childTnLst>
                              <p:par>
                                <p:cTn id="37" presetID="9" presetClass="entr" presetSubtype="0" fill="hold" nodeType="afterEffect">
                                  <p:stCondLst>
                                    <p:cond delay="350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dissolve">
                                      <p:cBhvr>
                                        <p:cTn id="39" dur="500"/>
                                        <p:tgtEl>
                                          <p:spTgt spid="3">
                                            <p:txEl>
                                              <p:pRg st="8" end="8"/>
                                            </p:txEl>
                                          </p:spTgt>
                                        </p:tgtEl>
                                      </p:cBhvr>
                                    </p:animEffect>
                                  </p:childTnLst>
                                </p:cTn>
                              </p:par>
                            </p:childTnLst>
                          </p:cTn>
                        </p:par>
                        <p:par>
                          <p:cTn id="40" fill="hold">
                            <p:stCondLst>
                              <p:cond delay="31000"/>
                            </p:stCondLst>
                            <p:childTnLst>
                              <p:par>
                                <p:cTn id="41" presetID="9" presetClass="entr" presetSubtype="0" fill="hold" nodeType="afterEffect">
                                  <p:stCondLst>
                                    <p:cond delay="350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dissolve">
                                      <p:cBhvr>
                                        <p:cTn id="43" dur="500"/>
                                        <p:tgtEl>
                                          <p:spTgt spid="3">
                                            <p:txEl>
                                              <p:pRg st="9" end="9"/>
                                            </p:txEl>
                                          </p:spTgt>
                                        </p:tgtEl>
                                      </p:cBhvr>
                                    </p:animEffect>
                                  </p:childTnLst>
                                </p:cTn>
                              </p:par>
                            </p:childTnLst>
                          </p:cTn>
                        </p:par>
                        <p:par>
                          <p:cTn id="44" fill="hold">
                            <p:stCondLst>
                              <p:cond delay="35000"/>
                            </p:stCondLst>
                            <p:childTnLst>
                              <p:par>
                                <p:cTn id="45" presetID="9" presetClass="entr" presetSubtype="0" fill="hold" nodeType="afterEffect">
                                  <p:stCondLst>
                                    <p:cond delay="400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dissolve">
                                      <p:cBhvr>
                                        <p:cTn id="47" dur="500"/>
                                        <p:tgtEl>
                                          <p:spTgt spid="3">
                                            <p:txEl>
                                              <p:pRg st="10" end="10"/>
                                            </p:txEl>
                                          </p:spTgt>
                                        </p:tgtEl>
                                      </p:cBhvr>
                                    </p:animEffect>
                                  </p:childTnLst>
                                </p:cTn>
                              </p:par>
                            </p:childTnLst>
                          </p:cTn>
                        </p:par>
                        <p:par>
                          <p:cTn id="48" fill="hold">
                            <p:stCondLst>
                              <p:cond delay="39500"/>
                            </p:stCondLst>
                            <p:childTnLst>
                              <p:par>
                                <p:cTn id="49" presetID="9" presetClass="entr" presetSubtype="0" fill="hold" nodeType="afterEffect">
                                  <p:stCondLst>
                                    <p:cond delay="350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dissolve">
                                      <p:cBhvr>
                                        <p:cTn id="51" dur="500"/>
                                        <p:tgtEl>
                                          <p:spTgt spid="3">
                                            <p:txEl>
                                              <p:pRg st="11" end="11"/>
                                            </p:txEl>
                                          </p:spTgt>
                                        </p:tgtEl>
                                      </p:cBhvr>
                                    </p:animEffect>
                                  </p:childTnLst>
                                </p:cTn>
                              </p:par>
                            </p:childTnLst>
                          </p:cTn>
                        </p:par>
                        <p:par>
                          <p:cTn id="52" fill="hold">
                            <p:stCondLst>
                              <p:cond delay="43500"/>
                            </p:stCondLst>
                            <p:childTnLst>
                              <p:par>
                                <p:cTn id="53" presetID="9" presetClass="entr" presetSubtype="0" fill="hold" nodeType="afterEffect">
                                  <p:stCondLst>
                                    <p:cond delay="3000"/>
                                  </p:stCondLst>
                                  <p:childTnLst>
                                    <p:set>
                                      <p:cBhvr>
                                        <p:cTn id="54" dur="1" fill="hold">
                                          <p:stCondLst>
                                            <p:cond delay="0"/>
                                          </p:stCondLst>
                                        </p:cTn>
                                        <p:tgtEl>
                                          <p:spTgt spid="3">
                                            <p:txEl>
                                              <p:pRg st="12" end="12"/>
                                            </p:txEl>
                                          </p:spTgt>
                                        </p:tgtEl>
                                        <p:attrNameLst>
                                          <p:attrName>style.visibility</p:attrName>
                                        </p:attrNameLst>
                                      </p:cBhvr>
                                      <p:to>
                                        <p:strVal val="visible"/>
                                      </p:to>
                                    </p:set>
                                    <p:animEffect transition="in" filter="dissolve">
                                      <p:cBhvr>
                                        <p:cTn id="55" dur="500"/>
                                        <p:tgtEl>
                                          <p:spTgt spid="3">
                                            <p:txEl>
                                              <p:pRg st="12" end="12"/>
                                            </p:txEl>
                                          </p:spTgt>
                                        </p:tgtEl>
                                      </p:cBhvr>
                                    </p:animEffect>
                                  </p:childTnLst>
                                </p:cTn>
                              </p:par>
                            </p:childTnLst>
                          </p:cTn>
                        </p:par>
                        <p:par>
                          <p:cTn id="56" fill="hold">
                            <p:stCondLst>
                              <p:cond delay="47000"/>
                            </p:stCondLst>
                            <p:childTnLst>
                              <p:par>
                                <p:cTn id="57" presetID="9" presetClass="entr" presetSubtype="0" fill="hold" nodeType="afterEffect">
                                  <p:stCondLst>
                                    <p:cond delay="3500"/>
                                  </p:stCondLst>
                                  <p:childTnLst>
                                    <p:set>
                                      <p:cBhvr>
                                        <p:cTn id="58" dur="1" fill="hold">
                                          <p:stCondLst>
                                            <p:cond delay="0"/>
                                          </p:stCondLst>
                                        </p:cTn>
                                        <p:tgtEl>
                                          <p:spTgt spid="3">
                                            <p:txEl>
                                              <p:pRg st="13" end="13"/>
                                            </p:txEl>
                                          </p:spTgt>
                                        </p:tgtEl>
                                        <p:attrNameLst>
                                          <p:attrName>style.visibility</p:attrName>
                                        </p:attrNameLst>
                                      </p:cBhvr>
                                      <p:to>
                                        <p:strVal val="visible"/>
                                      </p:to>
                                    </p:set>
                                    <p:animEffect transition="in" filter="dissolve">
                                      <p:cBhvr>
                                        <p:cTn id="59"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AB396-3151-F241-9C53-0C5289FC0D97}"/>
              </a:ext>
            </a:extLst>
          </p:cNvPr>
          <p:cNvSpPr>
            <a:spLocks noGrp="1"/>
          </p:cNvSpPr>
          <p:nvPr>
            <p:ph type="title"/>
          </p:nvPr>
        </p:nvSpPr>
        <p:spPr/>
        <p:txBody>
          <a:bodyPr/>
          <a:lstStyle/>
          <a:p>
            <a:pPr algn="ctr"/>
            <a:r>
              <a:rPr lang="en-US" dirty="0"/>
              <a:t>Boat Activities That Cause Wakes</a:t>
            </a:r>
          </a:p>
        </p:txBody>
      </p:sp>
      <p:sp>
        <p:nvSpPr>
          <p:cNvPr id="3" name="Content Placeholder 2">
            <a:extLst>
              <a:ext uri="{FF2B5EF4-FFF2-40B4-BE49-F238E27FC236}">
                <a16:creationId xmlns:a16="http://schemas.microsoft.com/office/drawing/2014/main" id="{334360E8-A798-A74A-B355-1CB2F442A241}"/>
              </a:ext>
            </a:extLst>
          </p:cNvPr>
          <p:cNvSpPr>
            <a:spLocks noGrp="1"/>
          </p:cNvSpPr>
          <p:nvPr>
            <p:ph idx="1"/>
          </p:nvPr>
        </p:nvSpPr>
        <p:spPr/>
        <p:txBody>
          <a:bodyPr/>
          <a:lstStyle/>
          <a:p>
            <a:r>
              <a:rPr lang="en-US" dirty="0"/>
              <a:t>Boat Activity with “medium” wakes </a:t>
            </a:r>
          </a:p>
          <a:p>
            <a:pPr lvl="1"/>
            <a:r>
              <a:rPr lang="en-US" dirty="0"/>
              <a:t>General touring of the lake – speed 15 – 35 mph; wakes 1 to 2 feet</a:t>
            </a:r>
          </a:p>
          <a:p>
            <a:pPr lvl="1"/>
            <a:r>
              <a:rPr lang="en-US" dirty="0"/>
              <a:t>Water skiing – speed 25– 35 mph; wakes - 0.5 to 1 feet</a:t>
            </a:r>
          </a:p>
          <a:p>
            <a:pPr lvl="1"/>
            <a:r>
              <a:rPr lang="en-US" dirty="0"/>
              <a:t>Tubing – high speed 15 – 20 mph; wakes – 1 to 2 feet</a:t>
            </a:r>
          </a:p>
          <a:p>
            <a:pPr lvl="1"/>
            <a:r>
              <a:rPr lang="en-US" dirty="0"/>
              <a:t>Fishing – high speed bass boats 20 – 60 mph; wakes 0.4 to 1 foot</a:t>
            </a:r>
          </a:p>
          <a:p>
            <a:r>
              <a:rPr lang="en-US" dirty="0"/>
              <a:t>Boat Activity with very large wakes</a:t>
            </a:r>
          </a:p>
          <a:p>
            <a:pPr lvl="1"/>
            <a:r>
              <a:rPr lang="en-US" dirty="0"/>
              <a:t>Tubing – slow speed 5 – 12 mph; wakes – 1 to 3 feet</a:t>
            </a:r>
          </a:p>
          <a:p>
            <a:pPr lvl="1"/>
            <a:r>
              <a:rPr lang="en-US" dirty="0"/>
              <a:t>Wake boarding – speed 15 – 25 mph; wakes 2 to 3 feet</a:t>
            </a:r>
          </a:p>
          <a:p>
            <a:pPr lvl="1"/>
            <a:r>
              <a:rPr lang="en-US" dirty="0">
                <a:highlight>
                  <a:srgbClr val="FFFF00"/>
                </a:highlight>
              </a:rPr>
              <a:t>Wake surfing – speed 8 – 12 mph; wakes 3 to 4 feet +</a:t>
            </a:r>
          </a:p>
          <a:p>
            <a:pPr lvl="1"/>
            <a:r>
              <a:rPr lang="en-US" dirty="0"/>
              <a:t>Large boats general use – speed 5 to 25 mph; wakes 1 to 3 feet</a:t>
            </a:r>
          </a:p>
          <a:p>
            <a:pPr lvl="1"/>
            <a:endParaRPr lang="en-US" dirty="0"/>
          </a:p>
        </p:txBody>
      </p:sp>
      <p:sp>
        <p:nvSpPr>
          <p:cNvPr id="4" name="Slide Number Placeholder 3">
            <a:extLst>
              <a:ext uri="{FF2B5EF4-FFF2-40B4-BE49-F238E27FC236}">
                <a16:creationId xmlns:a16="http://schemas.microsoft.com/office/drawing/2014/main" id="{305EC8AA-E3BA-074B-BDF8-4AB970624C58}"/>
              </a:ext>
            </a:extLst>
          </p:cNvPr>
          <p:cNvSpPr>
            <a:spLocks noGrp="1"/>
          </p:cNvSpPr>
          <p:nvPr>
            <p:ph type="sldNum" sz="quarter" idx="12"/>
          </p:nvPr>
        </p:nvSpPr>
        <p:spPr/>
        <p:txBody>
          <a:bodyPr/>
          <a:lstStyle/>
          <a:p>
            <a:fld id="{0B7C0970-32F0-8540-B4F6-A9BE9ED183D1}" type="slidenum">
              <a:rPr lang="en-US" smtClean="0"/>
              <a:t>9</a:t>
            </a:fld>
            <a:endParaRPr lang="en-US" dirty="0"/>
          </a:p>
        </p:txBody>
      </p:sp>
    </p:spTree>
    <p:extLst>
      <p:ext uri="{BB962C8B-B14F-4D97-AF65-F5344CB8AC3E}">
        <p14:creationId xmlns:p14="http://schemas.microsoft.com/office/powerpoint/2010/main" val="330928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par>
                          <p:cTn id="9" fill="hold">
                            <p:stCondLst>
                              <p:cond delay="2500"/>
                            </p:stCondLst>
                            <p:childTnLst>
                              <p:par>
                                <p:cTn id="10" presetID="12" presetClass="entr" presetSubtype="4" fill="hold" nodeType="afterEffect">
                                  <p:stCondLst>
                                    <p:cond delay="300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1" end="1"/>
                                            </p:txEl>
                                          </p:spTgt>
                                        </p:tgtEl>
                                      </p:cBhvr>
                                    </p:animEffect>
                                  </p:childTnLst>
                                </p:cTn>
                              </p:par>
                            </p:childTnLst>
                          </p:cTn>
                        </p:par>
                        <p:par>
                          <p:cTn id="14" fill="hold">
                            <p:stCondLst>
                              <p:cond delay="6000"/>
                            </p:stCondLst>
                            <p:childTnLst>
                              <p:par>
                                <p:cTn id="15" presetID="12" presetClass="entr" presetSubtype="4" fill="hold" nodeType="afterEffect">
                                  <p:stCondLst>
                                    <p:cond delay="400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2" end="2"/>
                                            </p:txEl>
                                          </p:spTgt>
                                        </p:tgtEl>
                                      </p:cBhvr>
                                    </p:animEffect>
                                  </p:childTnLst>
                                </p:cTn>
                              </p:par>
                            </p:childTnLst>
                          </p:cTn>
                        </p:par>
                        <p:par>
                          <p:cTn id="19" fill="hold">
                            <p:stCondLst>
                              <p:cond delay="10500"/>
                            </p:stCondLst>
                            <p:childTnLst>
                              <p:par>
                                <p:cTn id="20" presetID="12" presetClass="entr" presetSubtype="4" fill="hold" nodeType="afterEffect">
                                  <p:stCondLst>
                                    <p:cond delay="400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3" dur="500"/>
                                        <p:tgtEl>
                                          <p:spTgt spid="3">
                                            <p:txEl>
                                              <p:pRg st="3" end="3"/>
                                            </p:txEl>
                                          </p:spTgt>
                                        </p:tgtEl>
                                      </p:cBhvr>
                                    </p:animEffect>
                                  </p:childTnLst>
                                </p:cTn>
                              </p:par>
                            </p:childTnLst>
                          </p:cTn>
                        </p:par>
                        <p:par>
                          <p:cTn id="24" fill="hold">
                            <p:stCondLst>
                              <p:cond delay="15000"/>
                            </p:stCondLst>
                            <p:childTnLst>
                              <p:par>
                                <p:cTn id="25" presetID="12" presetClass="entr" presetSubtype="4" fill="hold" nodeType="afterEffect">
                                  <p:stCondLst>
                                    <p:cond delay="400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
                                            <p:txEl>
                                              <p:pRg st="4" end="4"/>
                                            </p:txEl>
                                          </p:spTgt>
                                        </p:tgtEl>
                                      </p:cBhvr>
                                    </p:animEffect>
                                  </p:childTnLst>
                                </p:cTn>
                              </p:par>
                            </p:childTnLst>
                          </p:cTn>
                        </p:par>
                        <p:par>
                          <p:cTn id="29" fill="hold">
                            <p:stCondLst>
                              <p:cond delay="19500"/>
                            </p:stCondLst>
                            <p:childTnLst>
                              <p:par>
                                <p:cTn id="30" presetID="12" presetClass="entr" presetSubtype="4" fill="hold" nodeType="afterEffect">
                                  <p:stCondLst>
                                    <p:cond delay="400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3" dur="500"/>
                                        <p:tgtEl>
                                          <p:spTgt spid="3">
                                            <p:txEl>
                                              <p:pRg st="5" end="5"/>
                                            </p:txEl>
                                          </p:spTgt>
                                        </p:tgtEl>
                                      </p:cBhvr>
                                    </p:animEffect>
                                  </p:childTnLst>
                                </p:cTn>
                              </p:par>
                            </p:childTnLst>
                          </p:cTn>
                        </p:par>
                        <p:par>
                          <p:cTn id="34" fill="hold">
                            <p:stCondLst>
                              <p:cond delay="24000"/>
                            </p:stCondLst>
                            <p:childTnLst>
                              <p:par>
                                <p:cTn id="35" presetID="12" presetClass="entr" presetSubtype="4" fill="hold" nodeType="afterEffect">
                                  <p:stCondLst>
                                    <p:cond delay="300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6" end="6"/>
                                            </p:txEl>
                                          </p:spTgt>
                                        </p:tgtEl>
                                      </p:cBhvr>
                                    </p:animEffect>
                                  </p:childTnLst>
                                </p:cTn>
                              </p:par>
                            </p:childTnLst>
                          </p:cTn>
                        </p:par>
                        <p:par>
                          <p:cTn id="39" fill="hold">
                            <p:stCondLst>
                              <p:cond delay="27500"/>
                            </p:stCondLst>
                            <p:childTnLst>
                              <p:par>
                                <p:cTn id="40" presetID="12" presetClass="entr" presetSubtype="4" fill="hold" nodeType="afterEffect">
                                  <p:stCondLst>
                                    <p:cond delay="400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additive="base">
                                        <p:cTn id="42"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43" dur="500"/>
                                        <p:tgtEl>
                                          <p:spTgt spid="3">
                                            <p:txEl>
                                              <p:pRg st="7" end="7"/>
                                            </p:txEl>
                                          </p:spTgt>
                                        </p:tgtEl>
                                      </p:cBhvr>
                                    </p:animEffect>
                                  </p:childTnLst>
                                </p:cTn>
                              </p:par>
                            </p:childTnLst>
                          </p:cTn>
                        </p:par>
                        <p:par>
                          <p:cTn id="44" fill="hold">
                            <p:stCondLst>
                              <p:cond delay="32000"/>
                            </p:stCondLst>
                            <p:childTnLst>
                              <p:par>
                                <p:cTn id="45" presetID="12" presetClass="entr" presetSubtype="4" fill="hold" nodeType="afterEffect">
                                  <p:stCondLst>
                                    <p:cond delay="400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48" dur="500"/>
                                        <p:tgtEl>
                                          <p:spTgt spid="3">
                                            <p:txEl>
                                              <p:pRg st="8" end="8"/>
                                            </p:txEl>
                                          </p:spTgt>
                                        </p:tgtEl>
                                      </p:cBhvr>
                                    </p:animEffect>
                                  </p:childTnLst>
                                </p:cTn>
                              </p:par>
                            </p:childTnLst>
                          </p:cTn>
                        </p:par>
                        <p:par>
                          <p:cTn id="49" fill="hold">
                            <p:stCondLst>
                              <p:cond delay="36500"/>
                            </p:stCondLst>
                            <p:childTnLst>
                              <p:par>
                                <p:cTn id="50" presetID="12" presetClass="entr" presetSubtype="4" fill="hold" nodeType="afterEffect">
                                  <p:stCondLst>
                                    <p:cond delay="4000"/>
                                  </p:stCondLst>
                                  <p:childTnLst>
                                    <p:set>
                                      <p:cBhvr>
                                        <p:cTn id="51" dur="1" fill="hold">
                                          <p:stCondLst>
                                            <p:cond delay="0"/>
                                          </p:stCondLst>
                                        </p:cTn>
                                        <p:tgtEl>
                                          <p:spTgt spid="3">
                                            <p:txEl>
                                              <p:pRg st="9" end="9"/>
                                            </p:txEl>
                                          </p:spTgt>
                                        </p:tgtEl>
                                        <p:attrNameLst>
                                          <p:attrName>style.visibility</p:attrName>
                                        </p:attrNameLst>
                                      </p:cBhvr>
                                      <p:to>
                                        <p:strVal val="visible"/>
                                      </p:to>
                                    </p:set>
                                    <p:anim calcmode="lin" valueType="num">
                                      <p:cBhvr additive="base">
                                        <p:cTn id="52" dur="500"/>
                                        <p:tgtEl>
                                          <p:spTgt spid="3">
                                            <p:txEl>
                                              <p:pRg st="9" end="9"/>
                                            </p:txEl>
                                          </p:spTgt>
                                        </p:tgtEl>
                                        <p:attrNameLst>
                                          <p:attrName>ppt_y</p:attrName>
                                        </p:attrNameLst>
                                      </p:cBhvr>
                                      <p:tavLst>
                                        <p:tav tm="0">
                                          <p:val>
                                            <p:strVal val="#ppt_y+#ppt_h*1.125000"/>
                                          </p:val>
                                        </p:tav>
                                        <p:tav tm="100000">
                                          <p:val>
                                            <p:strVal val="#ppt_y"/>
                                          </p:val>
                                        </p:tav>
                                      </p:tavLst>
                                    </p:anim>
                                    <p:animEffect transition="in" filter="wipe(up)">
                                      <p:cBhvr>
                                        <p:cTn id="5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88199</TotalTime>
  <Words>3701</Words>
  <Application>Microsoft Macintosh PowerPoint</Application>
  <PresentationFormat>Widescreen</PresentationFormat>
  <Paragraphs>348</Paragraphs>
  <Slides>26</Slides>
  <Notes>26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PowerPoint Presentation</vt:lpstr>
      <vt:lpstr>Consequences of Slow Speed Power Boat Activities</vt:lpstr>
      <vt:lpstr>PowerPoint Presentation</vt:lpstr>
      <vt:lpstr>Kezar Lake -  April 7, 2020  Webcam Image,   klwa.us</vt:lpstr>
      <vt:lpstr>The Threat to Our Lake Environment</vt:lpstr>
      <vt:lpstr>Slow Speed Boating – 6 to 12 mph</vt:lpstr>
      <vt:lpstr>What is the Threat from Boat Wakes?</vt:lpstr>
      <vt:lpstr>Types of Boats Making Wakes</vt:lpstr>
      <vt:lpstr>Boat Activities That Cause Wakes</vt:lpstr>
      <vt:lpstr>The Nature of Boat Wakes</vt:lpstr>
      <vt:lpstr>Boat Speed vs Wave Height</vt:lpstr>
      <vt:lpstr>How Much Wake do we Get?</vt:lpstr>
      <vt:lpstr>We are Especially Concerned About Wake Boats</vt:lpstr>
      <vt:lpstr>Wake Boat Wake Disturbing Loon Nest Platform</vt:lpstr>
      <vt:lpstr>About Wake Boats – Typical Specifications</vt:lpstr>
      <vt:lpstr>What should we do about addressing large wakes?</vt:lpstr>
      <vt:lpstr>KLWA Guidelines for Boating Activities Causing Large Wakes in Kezar Lake</vt:lpstr>
      <vt:lpstr>Now Consider the Related Threat - Propeller Wash Impact on Lake Bottom</vt:lpstr>
      <vt:lpstr>Propeller Wash Impact on Lake Bottom</vt:lpstr>
      <vt:lpstr>Water Jet Velocity vs Boat Speed</vt:lpstr>
      <vt:lpstr>Slow Speed Boating Gives Max Impact to Wake Generation and Bottom Disturbance</vt:lpstr>
      <vt:lpstr>Propeller Wash Impact in Lower Bay</vt:lpstr>
      <vt:lpstr>PowerPoint Presentation</vt:lpstr>
      <vt:lpstr>KLWA Guidelines for Boating Activities Causing Large Wakes and Bottom Scouring in Kezar Lake</vt:lpstr>
      <vt:lpstr>KLWA Flyer for Boating Activities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Boat Wakes on Kezar Lake</dc:title>
  <dc:creator>Don Griggs</dc:creator>
  <cp:lastModifiedBy>Microsoft Office User</cp:lastModifiedBy>
  <cp:revision>278</cp:revision>
  <cp:lastPrinted>2020-06-03T02:09:43Z</cp:lastPrinted>
  <dcterms:created xsi:type="dcterms:W3CDTF">2018-05-04T01:26:13Z</dcterms:created>
  <dcterms:modified xsi:type="dcterms:W3CDTF">2021-05-09T03:04:41Z</dcterms:modified>
</cp:coreProperties>
</file>